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6" r:id="rId3"/>
    <p:sldId id="258" r:id="rId4"/>
    <p:sldId id="275" r:id="rId5"/>
    <p:sldId id="259" r:id="rId6"/>
    <p:sldId id="260" r:id="rId7"/>
    <p:sldId id="287" r:id="rId8"/>
    <p:sldId id="262" r:id="rId9"/>
    <p:sldId id="267" r:id="rId10"/>
    <p:sldId id="263" r:id="rId11"/>
    <p:sldId id="261" r:id="rId12"/>
    <p:sldId id="269" r:id="rId13"/>
    <p:sldId id="272" r:id="rId14"/>
    <p:sldId id="271" r:id="rId15"/>
    <p:sldId id="273" r:id="rId16"/>
    <p:sldId id="266" r:id="rId17"/>
    <p:sldId id="277" r:id="rId18"/>
    <p:sldId id="274" r:id="rId19"/>
    <p:sldId id="278" r:id="rId20"/>
    <p:sldId id="279" r:id="rId21"/>
    <p:sldId id="281" r:id="rId22"/>
    <p:sldId id="282" r:id="rId23"/>
    <p:sldId id="280" r:id="rId24"/>
    <p:sldId id="286" r:id="rId25"/>
    <p:sldId id="285" r:id="rId26"/>
    <p:sldId id="26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6DC1C-BEEF-025B-B502-AB54A8D02B9A}" v="888" dt="2021-04-02T11:33:28.385"/>
    <p1510:client id="{1648A922-AA46-D81A-9BE3-798CE793A4B0}" v="194" dt="2021-04-08T07:55:42.415"/>
    <p1510:client id="{28A8C09F-30AE-2000-8106-56E3141E4B8E}" v="10" dt="2021-04-22T06:56:58.607"/>
    <p1510:client id="{2D063317-FB50-4E4E-F4A5-94F92D9C57B3}" v="629" dt="2021-04-22T14:20:46.068"/>
    <p1510:client id="{2ED4FC09-E951-9772-3DC2-7BB0600FF593}" v="363" dt="2021-03-09T09:43:50.377"/>
    <p1510:client id="{320EC09F-005F-2000-8106-5CE08D6D8A14}" v="155" dt="2021-04-20T10:22:47.979"/>
    <p1510:client id="{3C195473-6B6E-384B-7CA3-822FFC5A09F1}" v="17" dt="2021-03-02T15:57:30.117"/>
    <p1510:client id="{664E8E70-887A-4E45-AB4A-F2B4B26BEF8F}" v="49" dt="2021-04-20T11:05:27.877"/>
    <p1510:client id="{7146BC9F-602C-2000-8106-5918C62BD1B2}" v="119" dt="2021-04-08T16:07:20.985"/>
    <p1510:client id="{7179B59F-109C-B000-DB43-F4CA4C7145CA}" v="1" dt="2021-03-18T13:00:04.540"/>
    <p1510:client id="{7F1D5E9C-871E-8CD3-8F6B-67B82ECBDB37}" v="1131" dt="2021-03-01T16:53:40.524"/>
    <p1510:client id="{9316E78E-AF96-2727-B469-3B4AD92BF620}" v="469" dt="2021-04-14T07:06:23.818"/>
    <p1510:client id="{A9BA5E08-1B82-D864-3C20-DF9958B46AF9}" v="16" dt="2021-04-22T09:06:23.455"/>
    <p1510:client id="{BC00D4E6-8223-D0A8-6278-96F53A462426}" v="16" dt="2021-04-01T09:56:16.002"/>
    <p1510:client id="{C814D19D-4F92-5B57-4025-56A461519ADD}" v="16" dt="2021-04-08T11:54:04.731"/>
    <p1510:client id="{EBFFAF9F-40E4-B000-E088-44EC618C7C99}" v="1772" dt="2021-03-01T14:30:15.495"/>
    <p1510:client id="{EE770B8B-1671-AE25-2FD3-D8755C0262DB}" v="1165" dt="2021-03-18T14:25:44.645"/>
    <p1510:client id="{F6714897-8C62-4669-8380-963400A2B6B2}" v="38" dt="2021-03-01T12:36:46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22.04.2021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6emI1FdTOts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youtu.be/APLaH1rl7Z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244A75-E2AB-4097-9573-8B939369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77" y="880803"/>
            <a:ext cx="4370980" cy="355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Stage </a:t>
            </a:r>
            <a:r>
              <a:rPr lang="en-US" sz="6600" dirty="0" err="1"/>
              <a:t>vooruitgang</a:t>
            </a:r>
            <a:endParaRPr lang="en-US" sz="6600" kern="1200" dirty="0" err="1">
              <a:latin typeface="+mj-lt"/>
              <a:cs typeface="Calibri Light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AAD61436-15C6-4E2F-8B8B-264E7464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46"/>
          <a:stretch/>
        </p:blipFill>
        <p:spPr>
          <a:xfrm>
            <a:off x="6094662" y="2603513"/>
            <a:ext cx="5253860" cy="2952397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1C324F6D-83CA-4EC2-BA97-5D684D0C3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25" y="167820"/>
            <a:ext cx="2129883" cy="1429970"/>
          </a:xfrm>
          <a:prstGeom prst="rect">
            <a:avLst/>
          </a:prstGeom>
        </p:spPr>
      </p:pic>
      <p:pic>
        <p:nvPicPr>
          <p:cNvPr id="7" name="Afbeelding 8">
            <a:extLst>
              <a:ext uri="{FF2B5EF4-FFF2-40B4-BE49-F238E27FC236}">
                <a16:creationId xmlns:a16="http://schemas.microsoft.com/office/drawing/2014/main" id="{8A7D7F6D-1AB1-41BC-91F7-2FCC92AC4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41" y="320772"/>
            <a:ext cx="2743200" cy="1068309"/>
          </a:xfrm>
          <a:prstGeom prst="rect">
            <a:avLst/>
          </a:prstGeom>
        </p:spPr>
      </p:pic>
      <p:pic>
        <p:nvPicPr>
          <p:cNvPr id="3" name="Afbeelding 3">
            <a:extLst>
              <a:ext uri="{FF2B5EF4-FFF2-40B4-BE49-F238E27FC236}">
                <a16:creationId xmlns:a16="http://schemas.microsoft.com/office/drawing/2014/main" id="{90CC3C72-321F-4E0D-A702-46BA784DF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375" y="129726"/>
            <a:ext cx="3653882" cy="14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2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99254B-CAE0-4970-8EA1-48FC7F3F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nl-NL" sz="4800">
                <a:cs typeface="Calibri Light"/>
              </a:rPr>
              <a:t>Projectafbakening</a:t>
            </a:r>
            <a:endParaRPr lang="nl-NL" sz="48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406FFA-6DE9-4391-AF35-430B5619C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400" dirty="0">
                <a:cs typeface="Calibri"/>
              </a:rPr>
              <a:t>Coördinaten van de A-frames opvragen</a:t>
            </a:r>
          </a:p>
          <a:p>
            <a:r>
              <a:rPr lang="nl-NL" sz="2400" dirty="0">
                <a:cs typeface="Calibri"/>
              </a:rPr>
              <a:t>Coördinaten verzenden</a:t>
            </a:r>
          </a:p>
          <a:p>
            <a:r>
              <a:rPr lang="nl-NL" sz="2400" dirty="0">
                <a:cs typeface="Calibri"/>
              </a:rPr>
              <a:t>Data opslaan in database</a:t>
            </a:r>
          </a:p>
          <a:p>
            <a:r>
              <a:rPr lang="nl-NL" sz="2400" dirty="0">
                <a:cs typeface="Calibri"/>
              </a:rPr>
              <a:t>Data visualiseren op een map</a:t>
            </a:r>
          </a:p>
          <a:p>
            <a:r>
              <a:rPr lang="nl-NL" sz="2400" dirty="0">
                <a:cs typeface="Calibri"/>
              </a:rPr>
              <a:t>Beveiligen van communicatie</a:t>
            </a:r>
          </a:p>
          <a:p>
            <a:r>
              <a:rPr lang="nl-NL" sz="2400" dirty="0">
                <a:cs typeface="Calibri"/>
              </a:rPr>
              <a:t>Klanten krijgen een "</a:t>
            </a:r>
            <a:r>
              <a:rPr lang="nl-NL" sz="2400" dirty="0" err="1">
                <a:cs typeface="Calibri"/>
              </a:rPr>
              <a:t>id</a:t>
            </a:r>
            <a:r>
              <a:rPr lang="nl-NL" sz="2400" dirty="0">
                <a:cs typeface="Calibri"/>
              </a:rPr>
              <a:t>/nummer"</a:t>
            </a:r>
          </a:p>
          <a:p>
            <a:endParaRPr lang="nl-NL" sz="2400">
              <a:cs typeface="Calibri"/>
            </a:endParaRPr>
          </a:p>
          <a:p>
            <a:endParaRPr lang="nl-NL" sz="2400"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5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10">
            <a:extLst>
              <a:ext uri="{FF2B5EF4-FFF2-40B4-BE49-F238E27FC236}">
                <a16:creationId xmlns:a16="http://schemas.microsoft.com/office/drawing/2014/main" id="{9CD96BE3-00C7-4F1A-A7B6-A14E32C82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726" y="1974308"/>
            <a:ext cx="9166208" cy="433275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49D00A-2E0D-4CF4-99F9-940F9F52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Product Decompositie Structuur</a:t>
            </a:r>
            <a:endParaRPr lang="nl-NL" dirty="0"/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77723799-37C5-48D2-897B-9EEAD4E0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586074"/>
            <a:ext cx="1934737" cy="1676560"/>
          </a:xfrm>
          <a:prstGeom prst="rect">
            <a:avLst/>
          </a:prstGeom>
        </p:spPr>
      </p:pic>
      <p:pic>
        <p:nvPicPr>
          <p:cNvPr id="15" name="Afbeelding 15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FEF403C1-4C95-4D90-9E45-0D77F70A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7" y="4298030"/>
            <a:ext cx="2176347" cy="1217014"/>
          </a:xfrm>
          <a:prstGeom prst="rect">
            <a:avLst/>
          </a:prstGeom>
        </p:spPr>
      </p:pic>
      <p:pic>
        <p:nvPicPr>
          <p:cNvPr id="16" name="Afbeelding 16">
            <a:extLst>
              <a:ext uri="{FF2B5EF4-FFF2-40B4-BE49-F238E27FC236}">
                <a16:creationId xmlns:a16="http://schemas.microsoft.com/office/drawing/2014/main" id="{8F576D3E-2537-4220-B95F-0A88D0260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78" y="5507401"/>
            <a:ext cx="2427249" cy="1177198"/>
          </a:xfrm>
          <a:prstGeom prst="rect">
            <a:avLst/>
          </a:prstGeom>
        </p:spPr>
      </p:pic>
      <p:pic>
        <p:nvPicPr>
          <p:cNvPr id="18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3DC10CCB-8B0B-4166-B45D-AFAC4755A1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846"/>
          <a:stretch/>
        </p:blipFill>
        <p:spPr>
          <a:xfrm>
            <a:off x="10601613" y="1720706"/>
            <a:ext cx="1518202" cy="833667"/>
          </a:xfrm>
          <a:prstGeom prst="rect">
            <a:avLst/>
          </a:prstGeom>
        </p:spPr>
      </p:pic>
      <p:pic>
        <p:nvPicPr>
          <p:cNvPr id="20" name="Afbeelding 20">
            <a:extLst>
              <a:ext uri="{FF2B5EF4-FFF2-40B4-BE49-F238E27FC236}">
                <a16:creationId xmlns:a16="http://schemas.microsoft.com/office/drawing/2014/main" id="{7E68F701-A89D-4C84-8389-811D59663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307552" y="1847070"/>
            <a:ext cx="797312" cy="942909"/>
          </a:xfrm>
          <a:prstGeom prst="rect">
            <a:avLst/>
          </a:prstGeom>
        </p:spPr>
      </p:pic>
      <p:pic>
        <p:nvPicPr>
          <p:cNvPr id="21" name="Afbeelding 21">
            <a:extLst>
              <a:ext uri="{FF2B5EF4-FFF2-40B4-BE49-F238E27FC236}">
                <a16:creationId xmlns:a16="http://schemas.microsoft.com/office/drawing/2014/main" id="{C9777978-97EB-43E7-B5FF-463A27D83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546" y="1677011"/>
            <a:ext cx="959005" cy="920613"/>
          </a:xfrm>
          <a:prstGeom prst="rect">
            <a:avLst/>
          </a:prstGeom>
        </p:spPr>
      </p:pic>
      <p:pic>
        <p:nvPicPr>
          <p:cNvPr id="8" name="Afbeelding 8">
            <a:extLst>
              <a:ext uri="{FF2B5EF4-FFF2-40B4-BE49-F238E27FC236}">
                <a16:creationId xmlns:a16="http://schemas.microsoft.com/office/drawing/2014/main" id="{1748379A-E59B-4FCF-89E5-90A7836F8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9398" y="2145447"/>
            <a:ext cx="597056" cy="59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525DB-178C-4F70-A6A5-9C3653DB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WRM LPWAN</a:t>
            </a:r>
            <a:endParaRPr lang="en-US" sz="3600" dirty="0">
              <a:cs typeface="Calibri Light"/>
            </a:endParaRPr>
          </a:p>
        </p:txBody>
      </p:sp>
      <p:pic>
        <p:nvPicPr>
          <p:cNvPr id="7" name="Afbeelding 7">
            <a:extLst>
              <a:ext uri="{FF2B5EF4-FFF2-40B4-BE49-F238E27FC236}">
                <a16:creationId xmlns:a16="http://schemas.microsoft.com/office/drawing/2014/main" id="{7F3AF533-20BA-4F74-B74B-663AABAF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9" y="550833"/>
            <a:ext cx="2743200" cy="886968"/>
          </a:xfrm>
          <a:prstGeom prst="rect">
            <a:avLst/>
          </a:prstGeom>
        </p:spPr>
      </p:pic>
      <p:pic>
        <p:nvPicPr>
          <p:cNvPr id="3" name="Afbeelding 3" descr="Afbeelding met tafel&#10;&#10;Automatisch gegenereerde beschrijving">
            <a:extLst>
              <a:ext uri="{FF2B5EF4-FFF2-40B4-BE49-F238E27FC236}">
                <a16:creationId xmlns:a16="http://schemas.microsoft.com/office/drawing/2014/main" id="{D0AF88AE-765C-4012-9AE8-976CDEC88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05" y="1991924"/>
            <a:ext cx="9006468" cy="273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4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525DB-178C-4F70-A6A5-9C3653DB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WRM Microcontroller</a:t>
            </a:r>
            <a:endParaRPr lang="en-US" sz="3600" dirty="0">
              <a:cs typeface="Calibri Light"/>
            </a:endParaRPr>
          </a:p>
        </p:txBody>
      </p:sp>
      <p:pic>
        <p:nvPicPr>
          <p:cNvPr id="5" name="Afbeelding 5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23597013-4C61-4023-B2E2-93C98D02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6" y="379100"/>
            <a:ext cx="2879667" cy="1618932"/>
          </a:xfrm>
          <a:prstGeom prst="rect">
            <a:avLst/>
          </a:prstGeom>
        </p:spPr>
      </p:pic>
      <p:pic>
        <p:nvPicPr>
          <p:cNvPr id="3" name="Afbeelding 5" descr="Afbeelding met tafel&#10;&#10;Automatisch gegenereerde beschrijving">
            <a:extLst>
              <a:ext uri="{FF2B5EF4-FFF2-40B4-BE49-F238E27FC236}">
                <a16:creationId xmlns:a16="http://schemas.microsoft.com/office/drawing/2014/main" id="{D702268D-04E3-42AF-ABF6-EDD2C1F35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46" y="2330852"/>
            <a:ext cx="7296613" cy="16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525DB-178C-4F70-A6A5-9C3653DB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WRM GPS-module</a:t>
            </a:r>
            <a:endParaRPr lang="en-US" sz="3600" dirty="0">
              <a:cs typeface="Calibri Light"/>
            </a:endParaRPr>
          </a:p>
        </p:txBody>
      </p:sp>
      <p:pic>
        <p:nvPicPr>
          <p:cNvPr id="8" name="Afbeelding 8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0A034F6B-1932-4C70-A06F-5DBE9B34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29" y="108027"/>
            <a:ext cx="2743200" cy="2571750"/>
          </a:xfrm>
          <a:prstGeom prst="rect">
            <a:avLst/>
          </a:prstGeom>
        </p:spPr>
      </p:pic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0E7AE5B6-8DAD-426E-A93E-E38F7094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20" y="2182820"/>
            <a:ext cx="8411736" cy="18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9525DB-178C-4F70-A6A5-9C3653DB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WRM GPS-Batterij</a:t>
            </a:r>
            <a:endParaRPr lang="en-US" sz="3600" dirty="0">
              <a:cs typeface="Calibri Light"/>
            </a:endParaRPr>
          </a:p>
        </p:txBody>
      </p:sp>
      <p:pic>
        <p:nvPicPr>
          <p:cNvPr id="4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A834B74D-B55A-4302-BBA3-563CD8AB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24" y="1716126"/>
            <a:ext cx="6999248" cy="2589405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8AF91EAC-2FD4-40B7-B215-2F74EDAAB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20" y="258221"/>
            <a:ext cx="1962150" cy="3590925"/>
          </a:xfrm>
          <a:prstGeom prst="rect">
            <a:avLst/>
          </a:prstGeom>
        </p:spPr>
      </p:pic>
      <p:pic>
        <p:nvPicPr>
          <p:cNvPr id="6" name="Afbeelding 6" descr="Afbeelding met elektronica, camera, adapter&#10;&#10;Automatisch gegenereerde beschrijving">
            <a:extLst>
              <a:ext uri="{FF2B5EF4-FFF2-40B4-BE49-F238E27FC236}">
                <a16:creationId xmlns:a16="http://schemas.microsoft.com/office/drawing/2014/main" id="{A0B3A3DE-9681-4444-B5EF-37D493CD8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36" y="653508"/>
            <a:ext cx="1344187" cy="27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2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C762E5-5E71-4CBA-BE6B-51684885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Fasering</a:t>
            </a:r>
            <a:endParaRPr lang="nl-NL"/>
          </a:p>
        </p:txBody>
      </p:sp>
      <p:sp>
        <p:nvSpPr>
          <p:cNvPr id="5" name="Pijl: punthaak 4">
            <a:extLst>
              <a:ext uri="{FF2B5EF4-FFF2-40B4-BE49-F238E27FC236}">
                <a16:creationId xmlns:a16="http://schemas.microsoft.com/office/drawing/2014/main" id="{527D270A-FA50-44B1-97F4-75CF08BD8DEF}"/>
              </a:ext>
            </a:extLst>
          </p:cNvPr>
          <p:cNvSpPr/>
          <p:nvPr/>
        </p:nvSpPr>
        <p:spPr>
          <a:xfrm>
            <a:off x="728873" y="2797552"/>
            <a:ext cx="1307522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"/>
              </a:rPr>
              <a:t>Fase 1</a:t>
            </a:r>
          </a:p>
        </p:txBody>
      </p:sp>
      <p:sp>
        <p:nvSpPr>
          <p:cNvPr id="9" name="Pijl: punthaak 8">
            <a:extLst>
              <a:ext uri="{FF2B5EF4-FFF2-40B4-BE49-F238E27FC236}">
                <a16:creationId xmlns:a16="http://schemas.microsoft.com/office/drawing/2014/main" id="{9589D114-30C8-41CC-B6A9-55A3103DB3B1}"/>
              </a:ext>
            </a:extLst>
          </p:cNvPr>
          <p:cNvSpPr/>
          <p:nvPr/>
        </p:nvSpPr>
        <p:spPr>
          <a:xfrm>
            <a:off x="2259631" y="2806845"/>
            <a:ext cx="1307522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"/>
              </a:rPr>
              <a:t>Fase 2</a:t>
            </a:r>
          </a:p>
        </p:txBody>
      </p:sp>
      <p:sp>
        <p:nvSpPr>
          <p:cNvPr id="10" name="Pijl: punthaak 9">
            <a:extLst>
              <a:ext uri="{FF2B5EF4-FFF2-40B4-BE49-F238E27FC236}">
                <a16:creationId xmlns:a16="http://schemas.microsoft.com/office/drawing/2014/main" id="{6CDBEBFD-F493-4302-A8E4-9FCCCC219E5E}"/>
              </a:ext>
            </a:extLst>
          </p:cNvPr>
          <p:cNvSpPr/>
          <p:nvPr/>
        </p:nvSpPr>
        <p:spPr>
          <a:xfrm>
            <a:off x="4015948" y="2806844"/>
            <a:ext cx="1307522" cy="484909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"/>
              </a:rPr>
              <a:t>Fase 3</a:t>
            </a:r>
          </a:p>
        </p:txBody>
      </p:sp>
      <p:sp>
        <p:nvSpPr>
          <p:cNvPr id="11" name="Pijl: punthaak 10">
            <a:extLst>
              <a:ext uri="{FF2B5EF4-FFF2-40B4-BE49-F238E27FC236}">
                <a16:creationId xmlns:a16="http://schemas.microsoft.com/office/drawing/2014/main" id="{EBEE8178-27BC-441D-9B67-E54A456FF838}"/>
              </a:ext>
            </a:extLst>
          </p:cNvPr>
          <p:cNvSpPr/>
          <p:nvPr/>
        </p:nvSpPr>
        <p:spPr>
          <a:xfrm>
            <a:off x="6559608" y="2807477"/>
            <a:ext cx="1307522" cy="484909"/>
          </a:xfrm>
          <a:prstGeom prst="chevro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"/>
              </a:rPr>
              <a:t>Fase 4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7A24468-D6EA-4C07-B3D2-9A7D041F9E51}"/>
              </a:ext>
            </a:extLst>
          </p:cNvPr>
          <p:cNvSpPr txBox="1"/>
          <p:nvPr/>
        </p:nvSpPr>
        <p:spPr>
          <a:xfrm>
            <a:off x="408583" y="1482099"/>
            <a:ext cx="306231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Plan van aanpak (2 </a:t>
            </a:r>
            <a:r>
              <a:rPr lang="nl-NL">
                <a:cs typeface="Calibri"/>
              </a:rPr>
              <a:t>weken)</a:t>
            </a:r>
          </a:p>
          <a:p>
            <a:r>
              <a:rPr lang="nl-NL">
                <a:cs typeface="Calibri"/>
              </a:rPr>
              <a:t>1A: ideeën (PDS)</a:t>
            </a:r>
          </a:p>
          <a:p>
            <a:r>
              <a:rPr lang="nl-NL">
                <a:cs typeface="Calibri"/>
              </a:rPr>
              <a:t>1B: WRM's maken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1C: documenteren</a:t>
            </a:r>
            <a:endParaRPr lang="nl-NL" dirty="0">
              <a:cs typeface="Calibri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C1300CC-C8CE-44C7-8595-2455CCFFC1DA}"/>
              </a:ext>
            </a:extLst>
          </p:cNvPr>
          <p:cNvSpPr txBox="1"/>
          <p:nvPr/>
        </p:nvSpPr>
        <p:spPr>
          <a:xfrm>
            <a:off x="967726" y="3322155"/>
            <a:ext cx="91613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>
                <a:solidFill>
                  <a:srgbClr val="FF0000"/>
                </a:solidFill>
                <a:cs typeface="Calibri"/>
              </a:rPr>
              <a:t>1/03 - 14/03</a:t>
            </a:r>
            <a:endParaRPr lang="nl-NL" sz="11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A31A705D-8692-4B26-BBAA-31A41EFD3580}"/>
              </a:ext>
            </a:extLst>
          </p:cNvPr>
          <p:cNvSpPr txBox="1"/>
          <p:nvPr/>
        </p:nvSpPr>
        <p:spPr>
          <a:xfrm>
            <a:off x="1067940" y="3475380"/>
            <a:ext cx="6390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W1-W2</a:t>
            </a:r>
            <a:endParaRPr lang="nl-NL" sz="1100">
              <a:cs typeface="Calibri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CA5A69A-3FFC-4455-A0BE-3C5FB2A5A305}"/>
              </a:ext>
            </a:extLst>
          </p:cNvPr>
          <p:cNvSpPr txBox="1"/>
          <p:nvPr/>
        </p:nvSpPr>
        <p:spPr>
          <a:xfrm>
            <a:off x="2658678" y="2530483"/>
            <a:ext cx="63904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W3</a:t>
            </a:r>
          </a:p>
          <a:p>
            <a:endParaRPr lang="nl-NL" sz="1100" dirty="0">
              <a:cs typeface="Calibri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2DE53CA-7D5C-41FE-BCA5-A7A1397C3ECB}"/>
              </a:ext>
            </a:extLst>
          </p:cNvPr>
          <p:cNvSpPr txBox="1"/>
          <p:nvPr/>
        </p:nvSpPr>
        <p:spPr>
          <a:xfrm>
            <a:off x="2368598" y="2318334"/>
            <a:ext cx="119322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>
                <a:solidFill>
                  <a:srgbClr val="FF0000"/>
                </a:solidFill>
                <a:cs typeface="Calibri"/>
              </a:rPr>
              <a:t>15/03 - 21/03</a:t>
            </a:r>
            <a:endParaRPr lang="nl-NL" sz="11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B05365D-4009-48A2-99C2-8EA83BC7195B}"/>
              </a:ext>
            </a:extLst>
          </p:cNvPr>
          <p:cNvSpPr txBox="1"/>
          <p:nvPr/>
        </p:nvSpPr>
        <p:spPr>
          <a:xfrm>
            <a:off x="4133572" y="3409378"/>
            <a:ext cx="10113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>
                <a:solidFill>
                  <a:srgbClr val="FF0000"/>
                </a:solidFill>
                <a:cs typeface="Calibri"/>
              </a:rPr>
              <a:t>22/03 - 11/04</a:t>
            </a:r>
            <a:endParaRPr lang="nl-NL" sz="11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7DCBD09-A93B-48C8-8BCE-C4FB141CD8B8}"/>
              </a:ext>
            </a:extLst>
          </p:cNvPr>
          <p:cNvSpPr txBox="1"/>
          <p:nvPr/>
        </p:nvSpPr>
        <p:spPr>
          <a:xfrm>
            <a:off x="4319744" y="3578232"/>
            <a:ext cx="6390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W4-W6</a:t>
            </a:r>
            <a:endParaRPr lang="nl-NL" sz="1100">
              <a:cs typeface="Calibri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71913E2-2683-4ABD-8F9A-7F2C1BCA548A}"/>
              </a:ext>
            </a:extLst>
          </p:cNvPr>
          <p:cNvSpPr txBox="1"/>
          <p:nvPr/>
        </p:nvSpPr>
        <p:spPr>
          <a:xfrm>
            <a:off x="1665627" y="4005905"/>
            <a:ext cx="32124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Realisatie </a:t>
            </a:r>
            <a:r>
              <a:rPr lang="nl-NL">
                <a:cs typeface="Calibri"/>
              </a:rPr>
              <a:t>fase / feedback pva </a:t>
            </a:r>
            <a:endParaRPr lang="nl-NL"/>
          </a:p>
          <a:p>
            <a:r>
              <a:rPr lang="nl-NL">
                <a:cs typeface="Calibri"/>
              </a:rPr>
              <a:t>2A: Presentatie maken</a:t>
            </a:r>
            <a:endParaRPr lang="nl-NL"/>
          </a:p>
          <a:p>
            <a:r>
              <a:rPr lang="nl-NL">
                <a:cs typeface="Calibri"/>
              </a:rPr>
              <a:t>2B: Presenteren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2C: Feedback respecteren</a:t>
            </a:r>
          </a:p>
          <a:p>
            <a:r>
              <a:rPr lang="nl-NL">
                <a:cs typeface="Calibri"/>
              </a:rPr>
              <a:t>2D: Bestellijst doorgeven</a:t>
            </a:r>
            <a:endParaRPr lang="nl-NL" dirty="0">
              <a:cs typeface="Calibri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BCC30470-5B59-4985-93F8-F5D2B81ADC2D}"/>
              </a:ext>
            </a:extLst>
          </p:cNvPr>
          <p:cNvSpPr txBox="1"/>
          <p:nvPr/>
        </p:nvSpPr>
        <p:spPr>
          <a:xfrm>
            <a:off x="3272629" y="703201"/>
            <a:ext cx="5340500" cy="14866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Realisatie fase hardware (POC) (totaal=3weken)</a:t>
            </a:r>
            <a:endParaRPr lang="nl-NL" dirty="0"/>
          </a:p>
          <a:p>
            <a:r>
              <a:rPr lang="nl-NL">
                <a:cs typeface="Calibri"/>
              </a:rPr>
              <a:t>3A: GPS tracking code schrijven (2dagen)</a:t>
            </a:r>
          </a:p>
          <a:p>
            <a:r>
              <a:rPr lang="nl-NL">
                <a:cs typeface="Calibri"/>
              </a:rPr>
              <a:t>3B: Data versturen over Sigfox (1,5 week)</a:t>
            </a:r>
            <a:endParaRPr lang="nl-NL" dirty="0">
              <a:cs typeface="Calibri"/>
            </a:endParaRPr>
          </a:p>
          <a:p>
            <a:r>
              <a:rPr lang="nl-NL" dirty="0">
                <a:cs typeface="Calibri"/>
              </a:rPr>
              <a:t>3C: GPS </a:t>
            </a:r>
            <a:r>
              <a:rPr lang="nl-NL" err="1">
                <a:cs typeface="Calibri"/>
              </a:rPr>
              <a:t>tracker</a:t>
            </a:r>
            <a:r>
              <a:rPr lang="nl-NL">
                <a:cs typeface="Calibri"/>
              </a:rPr>
              <a:t> voeden (1 dag)</a:t>
            </a:r>
          </a:p>
          <a:p>
            <a:r>
              <a:rPr lang="nl-NL">
                <a:cs typeface="Calibri"/>
              </a:rPr>
              <a:t>3D: Code optimaliseren + deepsleep (1week)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9A1E0DD5-6F00-4418-955A-CF0CD8FD7A3C}"/>
              </a:ext>
            </a:extLst>
          </p:cNvPr>
          <p:cNvSpPr txBox="1"/>
          <p:nvPr/>
        </p:nvSpPr>
        <p:spPr>
          <a:xfrm>
            <a:off x="5365593" y="3668833"/>
            <a:ext cx="39373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Realisatie </a:t>
            </a:r>
            <a:r>
              <a:rPr lang="nl-NL">
                <a:cs typeface="Calibri"/>
              </a:rPr>
              <a:t>fase database (POC) (2weken)</a:t>
            </a:r>
            <a:endParaRPr lang="nl-NL"/>
          </a:p>
          <a:p>
            <a:r>
              <a:rPr lang="nl-NL">
                <a:cs typeface="Calibri"/>
              </a:rPr>
              <a:t>4A: Sigfox data api naar azure (1week)</a:t>
            </a:r>
          </a:p>
          <a:p>
            <a:r>
              <a:rPr lang="nl-NL">
                <a:cs typeface="Calibri"/>
              </a:rPr>
              <a:t>4B: Azure data verwerken (3dag)</a:t>
            </a:r>
          </a:p>
          <a:p>
            <a:r>
              <a:rPr lang="nl-NL">
                <a:cs typeface="Calibri"/>
              </a:rPr>
              <a:t>4C: Azure data opslaan db (2dagen)</a:t>
            </a:r>
          </a:p>
          <a:p>
            <a:endParaRPr lang="nl-NL" dirty="0">
              <a:cs typeface="Calibri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C53E99C2-5CF6-401D-81DA-14CF3B69761F}"/>
              </a:ext>
            </a:extLst>
          </p:cNvPr>
          <p:cNvSpPr txBox="1"/>
          <p:nvPr/>
        </p:nvSpPr>
        <p:spPr>
          <a:xfrm>
            <a:off x="6741015" y="2318332"/>
            <a:ext cx="10113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>
                <a:solidFill>
                  <a:srgbClr val="FF0000"/>
                </a:solidFill>
                <a:cs typeface="Calibri"/>
              </a:rPr>
              <a:t>12/04 - 25/04</a:t>
            </a:r>
            <a:endParaRPr lang="nl-NL" sz="11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A5B870C0-9E13-4995-A2EB-976589B5AEB8}"/>
              </a:ext>
            </a:extLst>
          </p:cNvPr>
          <p:cNvSpPr txBox="1"/>
          <p:nvPr/>
        </p:nvSpPr>
        <p:spPr>
          <a:xfrm>
            <a:off x="6917894" y="2542942"/>
            <a:ext cx="8901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W7-W8</a:t>
            </a:r>
            <a:endParaRPr lang="nl-NL" sz="1100">
              <a:cs typeface="Calibri"/>
            </a:endParaRPr>
          </a:p>
        </p:txBody>
      </p:sp>
      <p:sp>
        <p:nvSpPr>
          <p:cNvPr id="37" name="Pijl: punthaak 36">
            <a:extLst>
              <a:ext uri="{FF2B5EF4-FFF2-40B4-BE49-F238E27FC236}">
                <a16:creationId xmlns:a16="http://schemas.microsoft.com/office/drawing/2014/main" id="{8C2131C4-D326-48C0-9F29-8A2C9EC34C9E}"/>
              </a:ext>
            </a:extLst>
          </p:cNvPr>
          <p:cNvSpPr/>
          <p:nvPr/>
        </p:nvSpPr>
        <p:spPr>
          <a:xfrm>
            <a:off x="306267" y="5609220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1A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8" name="Pijl: punthaak 37">
            <a:extLst>
              <a:ext uri="{FF2B5EF4-FFF2-40B4-BE49-F238E27FC236}">
                <a16:creationId xmlns:a16="http://schemas.microsoft.com/office/drawing/2014/main" id="{D5B86F4D-6EA0-458F-AF70-7A4A319C3503}"/>
              </a:ext>
            </a:extLst>
          </p:cNvPr>
          <p:cNvSpPr/>
          <p:nvPr/>
        </p:nvSpPr>
        <p:spPr>
          <a:xfrm>
            <a:off x="998994" y="5609219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1B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9" name="Pijl: punthaak 38">
            <a:extLst>
              <a:ext uri="{FF2B5EF4-FFF2-40B4-BE49-F238E27FC236}">
                <a16:creationId xmlns:a16="http://schemas.microsoft.com/office/drawing/2014/main" id="{A4D7DA06-5959-4FE1-9B83-AF24920B9B84}"/>
              </a:ext>
            </a:extLst>
          </p:cNvPr>
          <p:cNvSpPr/>
          <p:nvPr/>
        </p:nvSpPr>
        <p:spPr>
          <a:xfrm>
            <a:off x="1674403" y="5609220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1C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0" name="Pijl: punthaak 39">
            <a:extLst>
              <a:ext uri="{FF2B5EF4-FFF2-40B4-BE49-F238E27FC236}">
                <a16:creationId xmlns:a16="http://schemas.microsoft.com/office/drawing/2014/main" id="{A40348C6-AB71-4F18-AD74-D7F83ACACD95}"/>
              </a:ext>
            </a:extLst>
          </p:cNvPr>
          <p:cNvSpPr/>
          <p:nvPr/>
        </p:nvSpPr>
        <p:spPr>
          <a:xfrm>
            <a:off x="2375789" y="5609219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2A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1" name="Pijl: punthaak 40">
            <a:extLst>
              <a:ext uri="{FF2B5EF4-FFF2-40B4-BE49-F238E27FC236}">
                <a16:creationId xmlns:a16="http://schemas.microsoft.com/office/drawing/2014/main" id="{CDBED778-ED83-4032-99B9-C61E22D6C441}"/>
              </a:ext>
            </a:extLst>
          </p:cNvPr>
          <p:cNvSpPr/>
          <p:nvPr/>
        </p:nvSpPr>
        <p:spPr>
          <a:xfrm>
            <a:off x="3059858" y="5609220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2B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2" name="Pijl: punthaak 41">
            <a:extLst>
              <a:ext uri="{FF2B5EF4-FFF2-40B4-BE49-F238E27FC236}">
                <a16:creationId xmlns:a16="http://schemas.microsoft.com/office/drawing/2014/main" id="{22B7068F-A61B-46EC-BABC-A530B8AA7E5B}"/>
              </a:ext>
            </a:extLst>
          </p:cNvPr>
          <p:cNvSpPr/>
          <p:nvPr/>
        </p:nvSpPr>
        <p:spPr>
          <a:xfrm>
            <a:off x="3743926" y="5609219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2C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3" name="Pijl: punthaak 42">
            <a:extLst>
              <a:ext uri="{FF2B5EF4-FFF2-40B4-BE49-F238E27FC236}">
                <a16:creationId xmlns:a16="http://schemas.microsoft.com/office/drawing/2014/main" id="{34B66928-5802-446A-A5C4-2310A9D2733A}"/>
              </a:ext>
            </a:extLst>
          </p:cNvPr>
          <p:cNvSpPr/>
          <p:nvPr/>
        </p:nvSpPr>
        <p:spPr>
          <a:xfrm>
            <a:off x="4445312" y="5609220"/>
            <a:ext cx="831273" cy="48490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2D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4" name="Pijl: punthaak 43">
            <a:extLst>
              <a:ext uri="{FF2B5EF4-FFF2-40B4-BE49-F238E27FC236}">
                <a16:creationId xmlns:a16="http://schemas.microsoft.com/office/drawing/2014/main" id="{2516C092-A003-4DC9-8F14-5A05BE36695B}"/>
              </a:ext>
            </a:extLst>
          </p:cNvPr>
          <p:cNvSpPr/>
          <p:nvPr/>
        </p:nvSpPr>
        <p:spPr>
          <a:xfrm>
            <a:off x="5138039" y="5609219"/>
            <a:ext cx="831273" cy="484909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3A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5" name="Pijl: punthaak 44">
            <a:extLst>
              <a:ext uri="{FF2B5EF4-FFF2-40B4-BE49-F238E27FC236}">
                <a16:creationId xmlns:a16="http://schemas.microsoft.com/office/drawing/2014/main" id="{CF744BED-28AF-409D-8E1F-867017DCD0A5}"/>
              </a:ext>
            </a:extLst>
          </p:cNvPr>
          <p:cNvSpPr/>
          <p:nvPr/>
        </p:nvSpPr>
        <p:spPr>
          <a:xfrm>
            <a:off x="5830766" y="5609220"/>
            <a:ext cx="831273" cy="484909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3B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6" name="Pijl: punthaak 45">
            <a:extLst>
              <a:ext uri="{FF2B5EF4-FFF2-40B4-BE49-F238E27FC236}">
                <a16:creationId xmlns:a16="http://schemas.microsoft.com/office/drawing/2014/main" id="{BDB53A5F-0478-4ADD-B88A-651971C5E085}"/>
              </a:ext>
            </a:extLst>
          </p:cNvPr>
          <p:cNvSpPr/>
          <p:nvPr/>
        </p:nvSpPr>
        <p:spPr>
          <a:xfrm>
            <a:off x="6506175" y="5609219"/>
            <a:ext cx="831273" cy="484909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3C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7" name="Pijl: punthaak 46">
            <a:extLst>
              <a:ext uri="{FF2B5EF4-FFF2-40B4-BE49-F238E27FC236}">
                <a16:creationId xmlns:a16="http://schemas.microsoft.com/office/drawing/2014/main" id="{CD969807-F8FC-4C23-9033-A2127829779F}"/>
              </a:ext>
            </a:extLst>
          </p:cNvPr>
          <p:cNvSpPr/>
          <p:nvPr/>
        </p:nvSpPr>
        <p:spPr>
          <a:xfrm>
            <a:off x="7198903" y="5609220"/>
            <a:ext cx="831273" cy="484909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3D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8" name="Pijl: punthaak 47">
            <a:extLst>
              <a:ext uri="{FF2B5EF4-FFF2-40B4-BE49-F238E27FC236}">
                <a16:creationId xmlns:a16="http://schemas.microsoft.com/office/drawing/2014/main" id="{30A00D02-D3B3-4C46-9519-8E369BF222C7}"/>
              </a:ext>
            </a:extLst>
          </p:cNvPr>
          <p:cNvSpPr/>
          <p:nvPr/>
        </p:nvSpPr>
        <p:spPr>
          <a:xfrm>
            <a:off x="7891629" y="5609219"/>
            <a:ext cx="831273" cy="484909"/>
          </a:xfrm>
          <a:prstGeom prst="chevro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4A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9" name="Pijl: punthaak 48">
            <a:extLst>
              <a:ext uri="{FF2B5EF4-FFF2-40B4-BE49-F238E27FC236}">
                <a16:creationId xmlns:a16="http://schemas.microsoft.com/office/drawing/2014/main" id="{1EEB6E8F-443A-4D11-BD81-A596030CA8C1}"/>
              </a:ext>
            </a:extLst>
          </p:cNvPr>
          <p:cNvSpPr/>
          <p:nvPr/>
        </p:nvSpPr>
        <p:spPr>
          <a:xfrm>
            <a:off x="8575698" y="5609220"/>
            <a:ext cx="831273" cy="484909"/>
          </a:xfrm>
          <a:prstGeom prst="chevro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4B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0" name="Pijl: punthaak 49">
            <a:extLst>
              <a:ext uri="{FF2B5EF4-FFF2-40B4-BE49-F238E27FC236}">
                <a16:creationId xmlns:a16="http://schemas.microsoft.com/office/drawing/2014/main" id="{A0F8F2B6-18A5-4859-B086-2A12309C0187}"/>
              </a:ext>
            </a:extLst>
          </p:cNvPr>
          <p:cNvSpPr/>
          <p:nvPr/>
        </p:nvSpPr>
        <p:spPr>
          <a:xfrm>
            <a:off x="9285743" y="5609219"/>
            <a:ext cx="831273" cy="484909"/>
          </a:xfrm>
          <a:prstGeom prst="chevron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4C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1" name="Pijl: punthaak 50">
            <a:extLst>
              <a:ext uri="{FF2B5EF4-FFF2-40B4-BE49-F238E27FC236}">
                <a16:creationId xmlns:a16="http://schemas.microsoft.com/office/drawing/2014/main" id="{CCDB8087-D4BF-4490-9630-CBDFE9C8AC66}"/>
              </a:ext>
            </a:extLst>
          </p:cNvPr>
          <p:cNvSpPr/>
          <p:nvPr/>
        </p:nvSpPr>
        <p:spPr>
          <a:xfrm>
            <a:off x="9978471" y="5609220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5A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2" name="Pijl: punthaak 51">
            <a:extLst>
              <a:ext uri="{FF2B5EF4-FFF2-40B4-BE49-F238E27FC236}">
                <a16:creationId xmlns:a16="http://schemas.microsoft.com/office/drawing/2014/main" id="{E356F1D9-43E2-488F-BFE9-61793C0C2B7E}"/>
              </a:ext>
            </a:extLst>
          </p:cNvPr>
          <p:cNvSpPr/>
          <p:nvPr/>
        </p:nvSpPr>
        <p:spPr>
          <a:xfrm>
            <a:off x="10671197" y="5609219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5B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FCEBA759-093A-4582-8DFB-5EC6C7F49947}"/>
              </a:ext>
            </a:extLst>
          </p:cNvPr>
          <p:cNvCxnSpPr/>
          <p:nvPr/>
        </p:nvCxnSpPr>
        <p:spPr>
          <a:xfrm flipV="1">
            <a:off x="2776653" y="3393687"/>
            <a:ext cx="96644" cy="674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A9EDAF49-4F0D-4D3B-8994-70D10673F94C}"/>
              </a:ext>
            </a:extLst>
          </p:cNvPr>
          <p:cNvCxnSpPr>
            <a:cxnSpLocks/>
          </p:cNvCxnSpPr>
          <p:nvPr/>
        </p:nvCxnSpPr>
        <p:spPr>
          <a:xfrm>
            <a:off x="4690945" y="2256263"/>
            <a:ext cx="3717" cy="43118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vak 52">
            <a:extLst>
              <a:ext uri="{FF2B5EF4-FFF2-40B4-BE49-F238E27FC236}">
                <a16:creationId xmlns:a16="http://schemas.microsoft.com/office/drawing/2014/main" id="{B06B02FC-E535-4495-A069-FEBD0D833198}"/>
              </a:ext>
            </a:extLst>
          </p:cNvPr>
          <p:cNvSpPr txBox="1"/>
          <p:nvPr/>
        </p:nvSpPr>
        <p:spPr>
          <a:xfrm>
            <a:off x="9222161" y="2392673"/>
            <a:ext cx="10113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>
                <a:solidFill>
                  <a:srgbClr val="FF0000"/>
                </a:solidFill>
                <a:cs typeface="Calibri"/>
              </a:rPr>
              <a:t>26/04 - 28/05</a:t>
            </a:r>
            <a:endParaRPr lang="nl-NL" sz="1100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E4171714-6242-4AAA-A3A4-48A9B5E395C0}"/>
              </a:ext>
            </a:extLst>
          </p:cNvPr>
          <p:cNvSpPr txBox="1"/>
          <p:nvPr/>
        </p:nvSpPr>
        <p:spPr>
          <a:xfrm>
            <a:off x="9343284" y="2533649"/>
            <a:ext cx="89015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100"/>
              <a:t>W9-W13</a:t>
            </a:r>
            <a:endParaRPr lang="nl-NL" sz="1100">
              <a:cs typeface="Calibri"/>
            </a:endParaRPr>
          </a:p>
        </p:txBody>
      </p:sp>
      <p:sp>
        <p:nvSpPr>
          <p:cNvPr id="55" name="Pijl: punthaak 54">
            <a:extLst>
              <a:ext uri="{FF2B5EF4-FFF2-40B4-BE49-F238E27FC236}">
                <a16:creationId xmlns:a16="http://schemas.microsoft.com/office/drawing/2014/main" id="{7BDF5EB5-AB03-43FF-87FA-0F01B4873FD5}"/>
              </a:ext>
            </a:extLst>
          </p:cNvPr>
          <p:cNvSpPr/>
          <p:nvPr/>
        </p:nvSpPr>
        <p:spPr>
          <a:xfrm>
            <a:off x="8882779" y="2835355"/>
            <a:ext cx="1307522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>
                <a:solidFill>
                  <a:schemeClr val="tx1"/>
                </a:solidFill>
                <a:cs typeface="Calibri"/>
              </a:rPr>
              <a:t>Fase 4</a:t>
            </a:r>
          </a:p>
        </p:txBody>
      </p:sp>
      <p:sp>
        <p:nvSpPr>
          <p:cNvPr id="56" name="Tekstvak 55">
            <a:extLst>
              <a:ext uri="{FF2B5EF4-FFF2-40B4-BE49-F238E27FC236}">
                <a16:creationId xmlns:a16="http://schemas.microsoft.com/office/drawing/2014/main" id="{0A41E39F-E898-43B3-88E6-71B5A2280571}"/>
              </a:ext>
            </a:extLst>
          </p:cNvPr>
          <p:cNvSpPr txBox="1"/>
          <p:nvPr/>
        </p:nvSpPr>
        <p:spPr>
          <a:xfrm>
            <a:off x="8171983" y="230540"/>
            <a:ext cx="393730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Realisatie </a:t>
            </a:r>
            <a:r>
              <a:rPr lang="nl-NL">
                <a:cs typeface="Calibri"/>
              </a:rPr>
              <a:t>fase Software (POC) (5weken)</a:t>
            </a:r>
            <a:endParaRPr lang="nl-NL"/>
          </a:p>
          <a:p>
            <a:r>
              <a:rPr lang="nl-NL">
                <a:cs typeface="Calibri"/>
              </a:rPr>
              <a:t>5A: Applicatie data verwerken (3dagen)</a:t>
            </a:r>
          </a:p>
          <a:p>
            <a:r>
              <a:rPr lang="nl-NL">
                <a:cs typeface="Calibri"/>
              </a:rPr>
              <a:t>5B: Applicatie visualiseren (1week)</a:t>
            </a:r>
          </a:p>
          <a:p>
            <a:r>
              <a:rPr lang="nl-NL">
                <a:cs typeface="Calibri"/>
              </a:rPr>
              <a:t>5C: Login pagina maken (2dagen)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5D: Search toevoegen (3dagen)</a:t>
            </a:r>
          </a:p>
          <a:p>
            <a:r>
              <a:rPr lang="nl-NL">
                <a:cs typeface="Calibri"/>
              </a:rPr>
              <a:t>5E: Andere pagina's maken (2 weken)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5F: </a:t>
            </a:r>
            <a:r>
              <a:rPr lang="nl-NL">
                <a:ea typeface="+mn-lt"/>
                <a:cs typeface="+mn-lt"/>
              </a:rPr>
              <a:t>CSS toevoegen (3dagen)</a:t>
            </a:r>
            <a:endParaRPr lang="nl-NL" dirty="0">
              <a:ea typeface="+mn-lt"/>
              <a:cs typeface="+mn-lt"/>
            </a:endParaRPr>
          </a:p>
          <a:p>
            <a:endParaRPr lang="nl-NL" dirty="0">
              <a:cs typeface="Calibri"/>
            </a:endParaRPr>
          </a:p>
        </p:txBody>
      </p:sp>
      <p:sp>
        <p:nvSpPr>
          <p:cNvPr id="57" name="Pijl: punthaak 56">
            <a:extLst>
              <a:ext uri="{FF2B5EF4-FFF2-40B4-BE49-F238E27FC236}">
                <a16:creationId xmlns:a16="http://schemas.microsoft.com/office/drawing/2014/main" id="{43DB50F0-7DCA-442D-87F3-902C341E8D13}"/>
              </a:ext>
            </a:extLst>
          </p:cNvPr>
          <p:cNvSpPr/>
          <p:nvPr/>
        </p:nvSpPr>
        <p:spPr>
          <a:xfrm>
            <a:off x="300563" y="6268999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5C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8" name="Pijl: punthaak 57">
            <a:extLst>
              <a:ext uri="{FF2B5EF4-FFF2-40B4-BE49-F238E27FC236}">
                <a16:creationId xmlns:a16="http://schemas.microsoft.com/office/drawing/2014/main" id="{A9D18E2F-9F16-419E-B70D-51BC64264295}"/>
              </a:ext>
            </a:extLst>
          </p:cNvPr>
          <p:cNvSpPr/>
          <p:nvPr/>
        </p:nvSpPr>
        <p:spPr>
          <a:xfrm>
            <a:off x="969636" y="6268999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5D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59" name="Pijl: punthaak 58">
            <a:extLst>
              <a:ext uri="{FF2B5EF4-FFF2-40B4-BE49-F238E27FC236}">
                <a16:creationId xmlns:a16="http://schemas.microsoft.com/office/drawing/2014/main" id="{52546D03-0840-4F55-9206-186A4771819C}"/>
              </a:ext>
            </a:extLst>
          </p:cNvPr>
          <p:cNvSpPr/>
          <p:nvPr/>
        </p:nvSpPr>
        <p:spPr>
          <a:xfrm>
            <a:off x="1620123" y="6268999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5E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60" name="Pijl: punthaak 59">
            <a:extLst>
              <a:ext uri="{FF2B5EF4-FFF2-40B4-BE49-F238E27FC236}">
                <a16:creationId xmlns:a16="http://schemas.microsoft.com/office/drawing/2014/main" id="{E389CB96-5F72-44DE-969E-D0A06F9B28AD}"/>
              </a:ext>
            </a:extLst>
          </p:cNvPr>
          <p:cNvSpPr/>
          <p:nvPr/>
        </p:nvSpPr>
        <p:spPr>
          <a:xfrm>
            <a:off x="2261318" y="6268999"/>
            <a:ext cx="831273" cy="484909"/>
          </a:xfrm>
          <a:prstGeom prst="chevron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100">
                <a:solidFill>
                  <a:schemeClr val="tx1"/>
                </a:solidFill>
                <a:cs typeface="Calibri"/>
              </a:rPr>
              <a:t>5F</a:t>
            </a:r>
            <a:endParaRPr lang="nl-NL" sz="1100" dirty="0">
              <a:solidFill>
                <a:schemeClr val="tx1"/>
              </a:solidFill>
              <a:cs typeface="Calibri"/>
            </a:endParaRPr>
          </a:p>
        </p:txBody>
      </p:sp>
      <p:cxnSp>
        <p:nvCxnSpPr>
          <p:cNvPr id="61" name="Rechte verbindingslijn met pijl 60">
            <a:extLst>
              <a:ext uri="{FF2B5EF4-FFF2-40B4-BE49-F238E27FC236}">
                <a16:creationId xmlns:a16="http://schemas.microsoft.com/office/drawing/2014/main" id="{A95A109F-7328-4CE6-BAE0-A0D36B46D5FC}"/>
              </a:ext>
            </a:extLst>
          </p:cNvPr>
          <p:cNvCxnSpPr>
            <a:cxnSpLocks/>
          </p:cNvCxnSpPr>
          <p:nvPr/>
        </p:nvCxnSpPr>
        <p:spPr>
          <a:xfrm flipV="1">
            <a:off x="6818969" y="3421565"/>
            <a:ext cx="59474" cy="2750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2884A98D-DBEF-4501-A5DD-1167B620191B}"/>
              </a:ext>
            </a:extLst>
          </p:cNvPr>
          <p:cNvCxnSpPr>
            <a:cxnSpLocks/>
          </p:cNvCxnSpPr>
          <p:nvPr/>
        </p:nvCxnSpPr>
        <p:spPr>
          <a:xfrm>
            <a:off x="9039921" y="2312019"/>
            <a:ext cx="3717" cy="43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31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32123-1292-41D7-A81E-ECE5B6CA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1" y="142101"/>
            <a:ext cx="10515600" cy="1325563"/>
          </a:xfrm>
        </p:spPr>
        <p:txBody>
          <a:bodyPr/>
          <a:lstStyle/>
          <a:p>
            <a:r>
              <a:rPr lang="nl-NL" dirty="0" err="1">
                <a:cs typeface="Calibri Light"/>
              </a:rPr>
              <a:t>Proof</a:t>
            </a:r>
            <a:r>
              <a:rPr lang="nl-NL" dirty="0">
                <a:cs typeface="Calibri Light"/>
              </a:rPr>
              <a:t> of concept</a:t>
            </a:r>
            <a:endParaRPr lang="nl-NL" dirty="0"/>
          </a:p>
        </p:txBody>
      </p:sp>
      <p:pic>
        <p:nvPicPr>
          <p:cNvPr id="10" name="Afbeelding 10" descr="Afbeelding met vloer&#10;&#10;Automatisch gegenereerde beschrijving">
            <a:extLst>
              <a:ext uri="{FF2B5EF4-FFF2-40B4-BE49-F238E27FC236}">
                <a16:creationId xmlns:a16="http://schemas.microsoft.com/office/drawing/2014/main" id="{EB87A149-48F6-44F3-8E9C-FC7AB4E8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62875" y="1066481"/>
            <a:ext cx="4146395" cy="5552087"/>
          </a:xfrm>
          <a:prstGeom prst="rect">
            <a:avLst/>
          </a:prstGeom>
        </p:spPr>
      </p:pic>
      <p:pic>
        <p:nvPicPr>
          <p:cNvPr id="11" name="Afbeelding 11">
            <a:extLst>
              <a:ext uri="{FF2B5EF4-FFF2-40B4-BE49-F238E27FC236}">
                <a16:creationId xmlns:a16="http://schemas.microsoft.com/office/drawing/2014/main" id="{960901EE-2E04-4A86-93B5-B98553473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64" y="2381609"/>
            <a:ext cx="5512419" cy="26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AABE3-7906-47C3-A548-74A0CB0B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cs typeface="Calibri Light"/>
              </a:rPr>
              <a:t>Scherm ontwerpen</a:t>
            </a:r>
            <a:endParaRPr lang="nl-NL"/>
          </a:p>
        </p:txBody>
      </p:sp>
      <p:pic>
        <p:nvPicPr>
          <p:cNvPr id="4" name="Afbeelding 4" descr="Afbeelding met tekst, groen, schermafbeelding, buiten&#10;&#10;Automatisch gegenereerde beschrijving">
            <a:extLst>
              <a:ext uri="{FF2B5EF4-FFF2-40B4-BE49-F238E27FC236}">
                <a16:creationId xmlns:a16="http://schemas.microsoft.com/office/drawing/2014/main" id="{003ACB7D-762B-4F74-A901-01B7058E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39" y="1449304"/>
            <a:ext cx="5177883" cy="2314586"/>
          </a:xfrm>
          <a:prstGeom prst="rect">
            <a:avLst/>
          </a:prstGeom>
        </p:spPr>
      </p:pic>
      <p:pic>
        <p:nvPicPr>
          <p:cNvPr id="5" name="Afbeelding 5" descr="Afbeelding met tekst, schermafbeelding, groen&#10;&#10;Automatisch gegenereerde beschrijving">
            <a:extLst>
              <a:ext uri="{FF2B5EF4-FFF2-40B4-BE49-F238E27FC236}">
                <a16:creationId xmlns:a16="http://schemas.microsoft.com/office/drawing/2014/main" id="{2BB3A952-EDBE-410C-ACBD-1368E882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9" y="3955605"/>
            <a:ext cx="5261517" cy="2320032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EB408502-1633-4E3B-A648-852176287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12" y="1448782"/>
            <a:ext cx="4164980" cy="239926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CEDF5D1-FED3-4725-BAA3-5C686C68AE3D}"/>
              </a:ext>
            </a:extLst>
          </p:cNvPr>
          <p:cNvSpPr txBox="1"/>
          <p:nvPr/>
        </p:nvSpPr>
        <p:spPr>
          <a:xfrm>
            <a:off x="7577254" y="460359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https://www.youtube.com/watch?v=6emI1FdTOts</a:t>
            </a:r>
            <a:endParaRPr lang="nl-NL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9986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32123-1292-41D7-A81E-ECE5B6CA0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32" y="346540"/>
            <a:ext cx="10515600" cy="1325563"/>
          </a:xfrm>
        </p:spPr>
        <p:txBody>
          <a:bodyPr/>
          <a:lstStyle/>
          <a:p>
            <a:r>
              <a:rPr lang="nl-NL" dirty="0" err="1">
                <a:cs typeface="Calibri Light"/>
              </a:rPr>
              <a:t>Arduino</a:t>
            </a:r>
            <a:r>
              <a:rPr lang="nl-NL" dirty="0">
                <a:cs typeface="Calibri Light"/>
              </a:rPr>
              <a:t> code</a:t>
            </a:r>
            <a:endParaRPr lang="nl-NL" dirty="0"/>
          </a:p>
        </p:txBody>
      </p:sp>
      <p:pic>
        <p:nvPicPr>
          <p:cNvPr id="3" name="Afbeelding 3" descr="Afbeelding met elektronica, circuit&#10;&#10;Automatisch gegenereerde beschrijving">
            <a:extLst>
              <a:ext uri="{FF2B5EF4-FFF2-40B4-BE49-F238E27FC236}">
                <a16:creationId xmlns:a16="http://schemas.microsoft.com/office/drawing/2014/main" id="{700DD67B-88D3-4F41-804C-E6C6A91B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18" y="2987762"/>
            <a:ext cx="2743200" cy="1532965"/>
          </a:xfrm>
          <a:prstGeom prst="rect">
            <a:avLst/>
          </a:prstGeom>
        </p:spPr>
      </p:pic>
      <p:pic>
        <p:nvPicPr>
          <p:cNvPr id="10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09644FBC-A129-4A32-9949-0BC6FE342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5899" y="942820"/>
            <a:ext cx="7620324" cy="5327069"/>
          </a:xfrm>
        </p:spPr>
      </p:pic>
      <p:sp>
        <p:nvSpPr>
          <p:cNvPr id="13" name="Rechteraccolade 12">
            <a:extLst>
              <a:ext uri="{FF2B5EF4-FFF2-40B4-BE49-F238E27FC236}">
                <a16:creationId xmlns:a16="http://schemas.microsoft.com/office/drawing/2014/main" id="{8D04BD6E-11AA-4BA6-B7BF-A89E476DA12A}"/>
              </a:ext>
            </a:extLst>
          </p:cNvPr>
          <p:cNvSpPr/>
          <p:nvPr/>
        </p:nvSpPr>
        <p:spPr>
          <a:xfrm>
            <a:off x="6517757" y="1445477"/>
            <a:ext cx="566853" cy="808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eraccolade 13">
            <a:extLst>
              <a:ext uri="{FF2B5EF4-FFF2-40B4-BE49-F238E27FC236}">
                <a16:creationId xmlns:a16="http://schemas.microsoft.com/office/drawing/2014/main" id="{C7E891AB-2EEC-4BC4-BA39-EE52B4B02DC1}"/>
              </a:ext>
            </a:extLst>
          </p:cNvPr>
          <p:cNvSpPr/>
          <p:nvPr/>
        </p:nvSpPr>
        <p:spPr>
          <a:xfrm>
            <a:off x="6517757" y="2346867"/>
            <a:ext cx="492512" cy="18678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hteraccolade 16">
            <a:extLst>
              <a:ext uri="{FF2B5EF4-FFF2-40B4-BE49-F238E27FC236}">
                <a16:creationId xmlns:a16="http://schemas.microsoft.com/office/drawing/2014/main" id="{4589D2D2-D99E-46CB-ADAC-117227EC671E}"/>
              </a:ext>
            </a:extLst>
          </p:cNvPr>
          <p:cNvSpPr/>
          <p:nvPr/>
        </p:nvSpPr>
        <p:spPr>
          <a:xfrm>
            <a:off x="6517756" y="4354086"/>
            <a:ext cx="492512" cy="11337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A962A97-EB0E-4B72-A758-674E470518E6}"/>
              </a:ext>
            </a:extLst>
          </p:cNvPr>
          <p:cNvSpPr txBox="1"/>
          <p:nvPr/>
        </p:nvSpPr>
        <p:spPr>
          <a:xfrm>
            <a:off x="7113781" y="1714733"/>
            <a:ext cx="3867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Opgevraagde coördinaten gps module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67A6C4A-3E4D-4193-985D-3FB764C360BB}"/>
              </a:ext>
            </a:extLst>
          </p:cNvPr>
          <p:cNvSpPr txBox="1"/>
          <p:nvPr/>
        </p:nvSpPr>
        <p:spPr>
          <a:xfrm>
            <a:off x="7141659" y="3062171"/>
            <a:ext cx="3867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Data opsplitsen voor </a:t>
            </a:r>
            <a:r>
              <a:rPr lang="nl-NL" dirty="0" err="1">
                <a:cs typeface="Calibri"/>
              </a:rPr>
              <a:t>sigfox</a:t>
            </a:r>
            <a:r>
              <a:rPr lang="nl-NL" dirty="0">
                <a:cs typeface="Calibri"/>
              </a:rPr>
              <a:t> 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29CA690-641E-4716-9844-9B265EB78795}"/>
              </a:ext>
            </a:extLst>
          </p:cNvPr>
          <p:cNvSpPr txBox="1"/>
          <p:nvPr/>
        </p:nvSpPr>
        <p:spPr>
          <a:xfrm>
            <a:off x="7141659" y="4744146"/>
            <a:ext cx="3867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 err="1">
                <a:cs typeface="Calibri"/>
              </a:rPr>
              <a:t>Ack</a:t>
            </a:r>
            <a:r>
              <a:rPr lang="nl-NL" dirty="0">
                <a:cs typeface="Calibri"/>
              </a:rPr>
              <a:t> van </a:t>
            </a:r>
            <a:r>
              <a:rPr lang="nl-NL" dirty="0" err="1">
                <a:cs typeface="Calibri"/>
              </a:rPr>
              <a:t>sigfox</a:t>
            </a:r>
            <a:r>
              <a:rPr lang="nl-NL" dirty="0">
                <a:cs typeface="Calibri"/>
              </a:rPr>
              <a:t> 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72C8796A-CF2C-4D11-B041-FE599CFD283F}"/>
              </a:ext>
            </a:extLst>
          </p:cNvPr>
          <p:cNvSpPr txBox="1"/>
          <p:nvPr/>
        </p:nvSpPr>
        <p:spPr>
          <a:xfrm>
            <a:off x="7113781" y="4037902"/>
            <a:ext cx="3867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Data versturen naar </a:t>
            </a:r>
            <a:r>
              <a:rPr lang="nl-NL" dirty="0" err="1">
                <a:cs typeface="Calibri"/>
              </a:rPr>
              <a:t>sigfox</a:t>
            </a:r>
            <a:r>
              <a:rPr lang="nl-NL" dirty="0">
                <a:cs typeface="Calibri"/>
              </a:rPr>
              <a:t> 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4982A5B0-DD05-4E50-A8BF-77B1B1DEC6CC}"/>
              </a:ext>
            </a:extLst>
          </p:cNvPr>
          <p:cNvSpPr txBox="1"/>
          <p:nvPr/>
        </p:nvSpPr>
        <p:spPr>
          <a:xfrm>
            <a:off x="7141658" y="5403926"/>
            <a:ext cx="38676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dirty="0">
                <a:cs typeface="Calibri"/>
              </a:rPr>
              <a:t>Microcontroller gaat in </a:t>
            </a:r>
            <a:r>
              <a:rPr lang="nl-NL" dirty="0" err="1">
                <a:cs typeface="Calibri"/>
              </a:rPr>
              <a:t>deepsleep</a:t>
            </a:r>
            <a:r>
              <a:rPr lang="nl-NL" dirty="0"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46053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782CD-B67C-4A7F-B2B9-898C5186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Stage 3-it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A22267-D821-4FB7-AA5B-0E1D1DF17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cs typeface="Calibri"/>
              </a:rPr>
              <a:t>IT bedrijf</a:t>
            </a:r>
          </a:p>
          <a:p>
            <a:r>
              <a:rPr lang="nl-NL" dirty="0">
                <a:ea typeface="+mn-lt"/>
                <a:cs typeface="+mn-lt"/>
              </a:rPr>
              <a:t>± 40 medewerkers</a:t>
            </a:r>
          </a:p>
          <a:p>
            <a:r>
              <a:rPr lang="nl-NL" dirty="0">
                <a:cs typeface="Calibri"/>
              </a:rPr>
              <a:t>Actief in Vlaanderen en Nederland</a:t>
            </a:r>
          </a:p>
          <a:p>
            <a:r>
              <a:rPr lang="nl-NL" dirty="0" err="1">
                <a:cs typeface="Calibri"/>
              </a:rPr>
              <a:t>Cronos</a:t>
            </a:r>
            <a:r>
              <a:rPr lang="nl-NL" dirty="0">
                <a:cs typeface="Calibri"/>
              </a:rPr>
              <a:t> groep</a:t>
            </a:r>
          </a:p>
          <a:p>
            <a:r>
              <a:rPr lang="nl-NL" dirty="0" err="1">
                <a:cs typeface="Calibri"/>
              </a:rPr>
              <a:t>Hyperion</a:t>
            </a:r>
            <a:r>
              <a:rPr lang="nl-NL" dirty="0">
                <a:cs typeface="Calibri"/>
              </a:rPr>
              <a:t> groep</a:t>
            </a:r>
          </a:p>
          <a:p>
            <a:r>
              <a:rPr lang="nl-NL" dirty="0">
                <a:cs typeface="Calibri"/>
              </a:rPr>
              <a:t>Ondersteunt </a:t>
            </a:r>
            <a:r>
              <a:rPr lang="nl-NL" err="1">
                <a:cs typeface="Calibri"/>
              </a:rPr>
              <a:t>KMO's</a:t>
            </a:r>
            <a:r>
              <a:rPr lang="nl-NL">
                <a:cs typeface="Calibri"/>
              </a:rPr>
              <a:t> en ondernemers (3 pijlers)</a:t>
            </a:r>
          </a:p>
          <a:p>
            <a:pPr lvl="1"/>
            <a:r>
              <a:rPr lang="nl-NL" dirty="0">
                <a:cs typeface="Calibri"/>
              </a:rPr>
              <a:t>Consultancy, advies en beheer</a:t>
            </a:r>
          </a:p>
          <a:p>
            <a:pPr lvl="1"/>
            <a:r>
              <a:rPr lang="nl-NL" dirty="0">
                <a:cs typeface="Calibri"/>
              </a:rPr>
              <a:t>Innovatieve technologieën</a:t>
            </a:r>
          </a:p>
          <a:p>
            <a:pPr lvl="1"/>
            <a:r>
              <a:rPr lang="nl-NL" dirty="0">
                <a:cs typeface="Calibri"/>
              </a:rPr>
              <a:t>Opleidingen, rekrutering en stages</a:t>
            </a:r>
          </a:p>
          <a:p>
            <a:pPr lvl="1"/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8623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128E32-8D04-4623-9AB2-D300B1B1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371" y="-80924"/>
            <a:ext cx="10515600" cy="1325563"/>
          </a:xfrm>
        </p:spPr>
        <p:txBody>
          <a:bodyPr/>
          <a:lstStyle/>
          <a:p>
            <a:r>
              <a:rPr lang="nl-NL" dirty="0" err="1">
                <a:cs typeface="Calibri Light"/>
              </a:rPr>
              <a:t>Sigfox</a:t>
            </a:r>
            <a:endParaRPr lang="nl-NL" dirty="0" err="1"/>
          </a:p>
        </p:txBody>
      </p:sp>
      <p:pic>
        <p:nvPicPr>
          <p:cNvPr id="3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2D538300-D820-41C5-B619-EB4B90F9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73" y="1237095"/>
            <a:ext cx="5651809" cy="3974930"/>
          </a:xfrm>
          <a:prstGeom prst="rect">
            <a:avLst/>
          </a:prstGeom>
        </p:spPr>
      </p:pic>
      <p:sp>
        <p:nvSpPr>
          <p:cNvPr id="4" name="Pijl: gebogen 3">
            <a:extLst>
              <a:ext uri="{FF2B5EF4-FFF2-40B4-BE49-F238E27FC236}">
                <a16:creationId xmlns:a16="http://schemas.microsoft.com/office/drawing/2014/main" id="{9BD52BB6-CBE6-4AEF-9B86-CE901046DA7F}"/>
              </a:ext>
            </a:extLst>
          </p:cNvPr>
          <p:cNvSpPr/>
          <p:nvPr/>
        </p:nvSpPr>
        <p:spPr>
          <a:xfrm>
            <a:off x="5020019" y="1619342"/>
            <a:ext cx="2509024" cy="6411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1BF03D0-1C0A-4EF6-AA28-38C49B8DD337}"/>
              </a:ext>
            </a:extLst>
          </p:cNvPr>
          <p:cNvSpPr txBox="1"/>
          <p:nvPr/>
        </p:nvSpPr>
        <p:spPr>
          <a:xfrm>
            <a:off x="7645787" y="1614836"/>
            <a:ext cx="3263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Groen/rood: sturen naar api </a:t>
            </a:r>
            <a:endParaRPr lang="nl-NL"/>
          </a:p>
        </p:txBody>
      </p:sp>
      <p:sp>
        <p:nvSpPr>
          <p:cNvPr id="6" name="Pijl: gebogen 5">
            <a:extLst>
              <a:ext uri="{FF2B5EF4-FFF2-40B4-BE49-F238E27FC236}">
                <a16:creationId xmlns:a16="http://schemas.microsoft.com/office/drawing/2014/main" id="{F72CF9A2-DF58-406C-BE8F-B2B8F6124D3E}"/>
              </a:ext>
            </a:extLst>
          </p:cNvPr>
          <p:cNvSpPr/>
          <p:nvPr/>
        </p:nvSpPr>
        <p:spPr>
          <a:xfrm flipV="1">
            <a:off x="5568287" y="2678707"/>
            <a:ext cx="1960756" cy="6783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0449ECC-85CE-4280-921A-73684B4753BE}"/>
              </a:ext>
            </a:extLst>
          </p:cNvPr>
          <p:cNvSpPr txBox="1"/>
          <p:nvPr/>
        </p:nvSpPr>
        <p:spPr>
          <a:xfrm>
            <a:off x="7645787" y="3018031"/>
            <a:ext cx="3263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cs typeface="Calibri"/>
              </a:rPr>
              <a:t>Groen/rood: ack naar arduino </a:t>
            </a:r>
            <a:endParaRPr lang="nl-NL"/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71A1EB06-F144-43BA-86BC-A4D3C93AF181}"/>
              </a:ext>
            </a:extLst>
          </p:cNvPr>
          <p:cNvSpPr/>
          <p:nvPr/>
        </p:nvSpPr>
        <p:spPr>
          <a:xfrm>
            <a:off x="6477984" y="2338725"/>
            <a:ext cx="1050072" cy="34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E0B8455-309F-44AF-85C7-7FEA81E993FF}"/>
              </a:ext>
            </a:extLst>
          </p:cNvPr>
          <p:cNvSpPr txBox="1"/>
          <p:nvPr/>
        </p:nvSpPr>
        <p:spPr>
          <a:xfrm>
            <a:off x="7643464" y="23373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Locatie sigfox area</a:t>
            </a:r>
            <a:endParaRPr lang="nl-NL">
              <a:cs typeface="Calibri"/>
            </a:endParaRPr>
          </a:p>
        </p:txBody>
      </p:sp>
      <p:pic>
        <p:nvPicPr>
          <p:cNvPr id="10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594E4E88-F633-40BD-95C4-2C951983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73" y="5504595"/>
            <a:ext cx="7519639" cy="9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2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C7779-4073-485E-BEC4-76B492EA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" y="77052"/>
            <a:ext cx="10515600" cy="1325563"/>
          </a:xfrm>
        </p:spPr>
        <p:txBody>
          <a:bodyPr/>
          <a:lstStyle/>
          <a:p>
            <a:r>
              <a:rPr lang="nl-NL">
                <a:cs typeface="Calibri Light"/>
              </a:rPr>
              <a:t>Sigfox to azure api</a:t>
            </a:r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AD9F81B3-9BC7-43C7-BC16-DA97989A6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249" y="1301715"/>
            <a:ext cx="10515600" cy="3466280"/>
          </a:xfrm>
        </p:spPr>
      </p:pic>
    </p:spTree>
    <p:extLst>
      <p:ext uri="{BB962C8B-B14F-4D97-AF65-F5344CB8AC3E}">
        <p14:creationId xmlns:p14="http://schemas.microsoft.com/office/powerpoint/2010/main" val="199818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BB758-DFB2-4B90-BB41-29430B45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4" y="77052"/>
            <a:ext cx="10933770" cy="1344148"/>
          </a:xfrm>
        </p:spPr>
        <p:txBody>
          <a:bodyPr/>
          <a:lstStyle/>
          <a:p>
            <a:r>
              <a:rPr lang="nl-NL">
                <a:cs typeface="Calibri Light"/>
              </a:rPr>
              <a:t>Opvragen data van Azure API in Azure Functions</a:t>
            </a:r>
            <a:endParaRPr lang="nl-NL"/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764337ED-989D-444C-A0B5-1377642D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6" y="3948137"/>
            <a:ext cx="11357515" cy="2381436"/>
          </a:xfrm>
          <a:prstGeom prst="rect">
            <a:avLst/>
          </a:prstGeo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4D4298F1-93F3-4FDF-9C48-8BBF8F2F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5" y="1318650"/>
            <a:ext cx="11580540" cy="1098357"/>
          </a:xfrm>
          <a:prstGeom prst="rect">
            <a:avLst/>
          </a:prstGeom>
        </p:spPr>
      </p:pic>
      <p:sp>
        <p:nvSpPr>
          <p:cNvPr id="6" name="Pijl: omlaag 5">
            <a:extLst>
              <a:ext uri="{FF2B5EF4-FFF2-40B4-BE49-F238E27FC236}">
                <a16:creationId xmlns:a16="http://schemas.microsoft.com/office/drawing/2014/main" id="{404CBB27-47CB-45AB-839A-7FACD50BD575}"/>
              </a:ext>
            </a:extLst>
          </p:cNvPr>
          <p:cNvSpPr/>
          <p:nvPr/>
        </p:nvSpPr>
        <p:spPr>
          <a:xfrm>
            <a:off x="4952293" y="2661014"/>
            <a:ext cx="483219" cy="9757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40BF8030-811B-4EE1-B1F5-9CDA9890C960}"/>
              </a:ext>
            </a:extLst>
          </p:cNvPr>
          <p:cNvSpPr txBox="1"/>
          <p:nvPr/>
        </p:nvSpPr>
        <p:spPr>
          <a:xfrm>
            <a:off x="5638567" y="2897226"/>
            <a:ext cx="3226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ea typeface="+mn-lt"/>
                <a:cs typeface="+mn-lt"/>
              </a:rPr>
              <a:t>HERE reverse geocoding api</a:t>
            </a:r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8AF8687-CA0B-4E69-A4E0-AD40A1EA1E88}"/>
              </a:ext>
            </a:extLst>
          </p:cNvPr>
          <p:cNvSpPr txBox="1"/>
          <p:nvPr/>
        </p:nvSpPr>
        <p:spPr>
          <a:xfrm>
            <a:off x="4538546" y="1527717"/>
            <a:ext cx="1377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rgbClr val="FF0000"/>
                </a:solidFill>
              </a:rPr>
              <a:t>Epoch time</a:t>
            </a:r>
            <a:endParaRPr lang="nl-NL">
              <a:solidFill>
                <a:srgbClr val="FF0000"/>
              </a:solidFill>
              <a:cs typeface="Calibri"/>
            </a:endParaRPr>
          </a:p>
        </p:txBody>
      </p:sp>
      <p:pic>
        <p:nvPicPr>
          <p:cNvPr id="9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4091BFE1-0CD0-475C-B389-4753E7846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2509466"/>
            <a:ext cx="2743200" cy="135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6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FAA20B25-70D1-4BA3-B583-B23641B0A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434" y="2056958"/>
            <a:ext cx="2446404" cy="4351338"/>
          </a:xfr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3D60C28-3D83-4270-ABF0-B9AF9F7756E3}"/>
              </a:ext>
            </a:extLst>
          </p:cNvPr>
          <p:cNvSpPr txBox="1"/>
          <p:nvPr/>
        </p:nvSpPr>
        <p:spPr>
          <a:xfrm>
            <a:off x="5356302" y="291790"/>
            <a:ext cx="15909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3200">
                <a:cs typeface="Calibri"/>
              </a:rPr>
              <a:t>Outputs</a:t>
            </a:r>
            <a:endParaRPr lang="nl-NL" sz="3200" dirty="0">
              <a:cs typeface="Calibri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751B41A-DDF5-4F84-BD68-CD35205CB623}"/>
              </a:ext>
            </a:extLst>
          </p:cNvPr>
          <p:cNvSpPr txBox="1"/>
          <p:nvPr/>
        </p:nvSpPr>
        <p:spPr>
          <a:xfrm>
            <a:off x="9002409" y="1531202"/>
            <a:ext cx="847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/>
              <a:t>Twilio</a:t>
            </a:r>
            <a:endParaRPr lang="nl-NL">
              <a:cs typeface="Calibri"/>
            </a:endParaRPr>
          </a:p>
        </p:txBody>
      </p:sp>
      <p:pic>
        <p:nvPicPr>
          <p:cNvPr id="8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B7C2C1B3-BB0C-4382-AA7A-99BBD50E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62" y="2604342"/>
            <a:ext cx="4555273" cy="2806417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D688663-BAC7-4550-B573-E7D08AC2BA7F}"/>
              </a:ext>
            </a:extLst>
          </p:cNvPr>
          <p:cNvSpPr txBox="1"/>
          <p:nvPr/>
        </p:nvSpPr>
        <p:spPr>
          <a:xfrm>
            <a:off x="2274275" y="1873487"/>
            <a:ext cx="12284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Cosmos DB</a:t>
            </a:r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443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D3D7C7-31D4-4A63-A190-DF0F8594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nl-NL" sz="5400">
                <a:cs typeface="Calibri Light"/>
              </a:rPr>
              <a:t>Applicatie demo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4AEF7B-87CB-4041-ACF3-348889F5F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4" y="4919026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200">
                <a:ea typeface="+mn-lt"/>
                <a:cs typeface="+mn-lt"/>
                <a:hlinkClick r:id="rId2"/>
              </a:rPr>
              <a:t>https://youtu.be/APLaH1rl7ZA</a:t>
            </a:r>
            <a:endParaRPr lang="nl-NL" sz="2200">
              <a:ea typeface="+mn-lt"/>
              <a:cs typeface="+mn-lt"/>
            </a:endParaRPr>
          </a:p>
          <a:p>
            <a:endParaRPr lang="nl-NL" sz="2200">
              <a:ea typeface="+mn-lt"/>
              <a:cs typeface="+mn-lt"/>
            </a:endParaRPr>
          </a:p>
        </p:txBody>
      </p:sp>
      <p:pic>
        <p:nvPicPr>
          <p:cNvPr id="5" name="Afbeelding 5" descr="Afbeelding met kaart&#10;&#10;Automatisch gegenereerde beschrijving">
            <a:extLst>
              <a:ext uri="{FF2B5EF4-FFF2-40B4-BE49-F238E27FC236}">
                <a16:creationId xmlns:a16="http://schemas.microsoft.com/office/drawing/2014/main" id="{BD0E1763-A7FA-4ED9-871E-399E74C3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543" y="640080"/>
            <a:ext cx="302597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3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89D53E-4364-42DF-AB66-90E912D8F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468" y="3048000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Prijs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7C56A5-974A-4CF6-9F3D-D2019E02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855" y="1412489"/>
            <a:ext cx="3427283" cy="436384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700" dirty="0"/>
              <a:t>Vaste </a:t>
            </a:r>
            <a:r>
              <a:rPr lang="en-US" sz="1700" dirty="0" err="1"/>
              <a:t>kost</a:t>
            </a:r>
            <a:r>
              <a:rPr lang="en-US" sz="1700" dirty="0"/>
              <a:t> (hardware)</a:t>
            </a:r>
          </a:p>
          <a:p>
            <a:pPr lvl="1"/>
            <a:r>
              <a:rPr lang="en-US" sz="1700" dirty="0" err="1"/>
              <a:t>Lokaal</a:t>
            </a:r>
            <a:r>
              <a:rPr lang="en-US" sz="1700" dirty="0"/>
              <a:t>: 43,98€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/>
              <a:t>Internationaal: 23,95€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 err="1"/>
              <a:t>Behuizing</a:t>
            </a:r>
            <a:r>
              <a:rPr lang="en-US" sz="1700" dirty="0"/>
              <a:t>: 9,95€</a:t>
            </a:r>
            <a:endParaRPr lang="en-US" sz="1700" dirty="0">
              <a:cs typeface="Calibri"/>
            </a:endParaRPr>
          </a:p>
          <a:p>
            <a:r>
              <a:rPr lang="en-US" sz="1700" dirty="0"/>
              <a:t>Here reverse geocoding API </a:t>
            </a:r>
            <a:endParaRPr lang="en-US" sz="1700" dirty="0">
              <a:cs typeface="Calibri"/>
            </a:endParaRPr>
          </a:p>
          <a:p>
            <a:pPr marL="0" indent="0">
              <a:buNone/>
            </a:pPr>
            <a:r>
              <a:rPr lang="en-US" sz="1700" dirty="0"/>
              <a:t>    &lt; 250000 messages = gratis</a:t>
            </a:r>
            <a:endParaRPr lang="en-US" sz="1700" dirty="0">
              <a:cs typeface="Calibri" panose="020F0502020204030204"/>
            </a:endParaRPr>
          </a:p>
          <a:p>
            <a:pPr marL="457200" lvl="1"/>
            <a:r>
              <a:rPr lang="en-US" sz="1700" dirty="0"/>
              <a:t>144*31*3 = 13 392</a:t>
            </a:r>
            <a:endParaRPr lang="en-US" sz="1700" dirty="0">
              <a:cs typeface="Calibri"/>
            </a:endParaRPr>
          </a:p>
          <a:p>
            <a:pPr marL="457200" lvl="1"/>
            <a:r>
              <a:rPr lang="en-US" sz="1700" dirty="0"/>
              <a:t>144*31*300 = 1 339 200</a:t>
            </a:r>
            <a:endParaRPr lang="en-US" sz="1700" dirty="0">
              <a:cs typeface="Calibri"/>
            </a:endParaRPr>
          </a:p>
          <a:p>
            <a:pPr marL="457200" lvl="1"/>
            <a:r>
              <a:rPr lang="en-US" sz="1700" dirty="0"/>
              <a:t>24*31*300 = 223 200</a:t>
            </a:r>
            <a:endParaRPr lang="en-US" sz="1700" dirty="0">
              <a:cs typeface="Calibri"/>
            </a:endParaRPr>
          </a:p>
          <a:p>
            <a:r>
              <a:rPr lang="en-US" sz="1700" dirty="0"/>
              <a:t>Sigfox abonnement (excl. btw)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/>
              <a:t>2 messages/</a:t>
            </a:r>
            <a:r>
              <a:rPr lang="en-US" sz="1700" dirty="0" err="1"/>
              <a:t>dag</a:t>
            </a:r>
            <a:r>
              <a:rPr lang="en-US" sz="1700" dirty="0"/>
              <a:t> = 6.00€</a:t>
            </a:r>
            <a:endParaRPr lang="en-US" sz="1700" dirty="0">
              <a:cs typeface="Calibri"/>
            </a:endParaRPr>
          </a:p>
          <a:p>
            <a:pPr lvl="1"/>
            <a:r>
              <a:rPr lang="en-US" sz="1700" u="sng" dirty="0"/>
              <a:t>50 messages/</a:t>
            </a:r>
            <a:r>
              <a:rPr lang="en-US" sz="1700" u="sng" dirty="0" err="1"/>
              <a:t>dag</a:t>
            </a:r>
            <a:r>
              <a:rPr lang="en-US" sz="1700" u="sng" dirty="0"/>
              <a:t> = 10.00€</a:t>
            </a:r>
            <a:endParaRPr lang="en-US" sz="1700" u="sng" dirty="0">
              <a:cs typeface="Calibri"/>
            </a:endParaRPr>
          </a:p>
          <a:p>
            <a:pPr lvl="1"/>
            <a:r>
              <a:rPr lang="en-US" sz="1700" dirty="0"/>
              <a:t>100 messages/</a:t>
            </a:r>
            <a:r>
              <a:rPr lang="en-US" sz="1700" dirty="0" err="1"/>
              <a:t>dag</a:t>
            </a:r>
            <a:r>
              <a:rPr lang="en-US" sz="1700" dirty="0"/>
              <a:t> = 12.00€</a:t>
            </a:r>
            <a:endParaRPr lang="en-US" sz="1700" dirty="0">
              <a:cs typeface="Calibri"/>
            </a:endParaRPr>
          </a:p>
          <a:p>
            <a:pPr lvl="1"/>
            <a:r>
              <a:rPr lang="en-US" sz="1700" dirty="0"/>
              <a:t>144 messages/</a:t>
            </a:r>
            <a:r>
              <a:rPr lang="en-US" sz="1700" dirty="0" err="1"/>
              <a:t>dag</a:t>
            </a:r>
            <a:r>
              <a:rPr lang="en-US" sz="1700" dirty="0"/>
              <a:t> = 14.00€</a:t>
            </a:r>
            <a:endParaRPr lang="en-US" sz="1700" dirty="0">
              <a:cs typeface="Calibri"/>
            </a:endParaRPr>
          </a:p>
          <a:p>
            <a:pPr marL="457200" lvl="1"/>
            <a:endParaRPr lang="en-US" sz="1700"/>
          </a:p>
          <a:p>
            <a:pPr marL="457200" lvl="1"/>
            <a:endParaRPr lang="en-US" sz="1700"/>
          </a:p>
          <a:p>
            <a:pPr marL="457200" lvl="1"/>
            <a:endParaRPr lang="en-US" sz="17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C79DC83A-9B6F-4A66-8A94-EB8ED32CD5D0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Totaal per frame (incl. btw)</a:t>
            </a:r>
          </a:p>
          <a:p>
            <a:pPr lvl="1"/>
            <a:r>
              <a:rPr lang="en-US" sz="2000"/>
              <a:t>Vaste kosten: 53,93€</a:t>
            </a:r>
          </a:p>
          <a:p>
            <a:pPr lvl="1"/>
            <a:r>
              <a:rPr lang="en-US" sz="2000"/>
              <a:t>2AA batterijen: 0,74€/maand</a:t>
            </a:r>
          </a:p>
          <a:p>
            <a:pPr lvl="1"/>
            <a:r>
              <a:rPr lang="en-US" sz="2000"/>
              <a:t>Abonnement: 12.10€/jaar</a:t>
            </a:r>
          </a:p>
          <a:p>
            <a:pPr marL="457200" lvl="1"/>
            <a:endParaRPr lang="en-US" sz="2000"/>
          </a:p>
          <a:p>
            <a:pPr marL="457200" lvl="1"/>
            <a:endParaRPr lang="en-US" sz="2000"/>
          </a:p>
          <a:p>
            <a:pPr marL="457200"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2564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>
            <a:extLst>
              <a:ext uri="{FF2B5EF4-FFF2-40B4-BE49-F238E27FC236}">
                <a16:creationId xmlns:a16="http://schemas.microsoft.com/office/drawing/2014/main" id="{9757980F-5D15-4819-A546-A97B4079E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790" y="979430"/>
            <a:ext cx="3830908" cy="4529021"/>
          </a:xfrm>
        </p:spPr>
      </p:pic>
    </p:spTree>
    <p:extLst>
      <p:ext uri="{BB962C8B-B14F-4D97-AF65-F5344CB8AC3E}">
        <p14:creationId xmlns:p14="http://schemas.microsoft.com/office/powerpoint/2010/main" val="141973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BB2AB2-6B8E-40E3-A185-62568A3A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cs typeface="Calibri Light"/>
              </a:rPr>
              <a:t>Achtergrond – Wat doet </a:t>
            </a:r>
            <a:r>
              <a:rPr lang="nl-NL" dirty="0" err="1">
                <a:cs typeface="Calibri Light"/>
              </a:rPr>
              <a:t>Coeck</a:t>
            </a:r>
            <a:r>
              <a:rPr lang="nl-NL" dirty="0">
                <a:cs typeface="Calibri Light"/>
              </a:rPr>
              <a:t> nv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FEC2CC-0921-4A59-89FE-F0435FB50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>
                <a:ea typeface="+mn-lt"/>
                <a:cs typeface="+mn-lt"/>
              </a:rPr>
              <a:t>Betonfabriek</a:t>
            </a:r>
          </a:p>
          <a:p>
            <a:r>
              <a:rPr lang="nl-NL" dirty="0">
                <a:ea typeface="+mn-lt"/>
                <a:cs typeface="+mn-lt"/>
              </a:rPr>
              <a:t>Ruwbouw- en afwerkingsmaterialen</a:t>
            </a:r>
          </a:p>
          <a:p>
            <a:r>
              <a:rPr lang="nl-NL" dirty="0">
                <a:ea typeface="+mn-lt"/>
                <a:cs typeface="+mn-lt"/>
              </a:rPr>
              <a:t>Transport tegels op A-frames</a:t>
            </a:r>
          </a:p>
          <a:p>
            <a:pPr marL="0" indent="0">
              <a:buNone/>
            </a:pPr>
            <a:endParaRPr lang="nl-NL" dirty="0">
              <a:cs typeface="Calibri" panose="020F0502020204030204"/>
            </a:endParaRPr>
          </a:p>
        </p:txBody>
      </p:sp>
      <p:pic>
        <p:nvPicPr>
          <p:cNvPr id="4" name="Afbeelding 4" descr="Afbeelding met lucht, buiten, scène&#10;&#10;Automatisch gegenereerde beschrijving">
            <a:extLst>
              <a:ext uri="{FF2B5EF4-FFF2-40B4-BE49-F238E27FC236}">
                <a16:creationId xmlns:a16="http://schemas.microsoft.com/office/drawing/2014/main" id="{5E982CF8-D079-4F84-8EE3-C0B55EA2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3" y="3578031"/>
            <a:ext cx="6887736" cy="27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4" descr="Afbeelding met buiten, gebouw, gang&#10;&#10;Automatisch gegenereerde beschrijving">
            <a:extLst>
              <a:ext uri="{FF2B5EF4-FFF2-40B4-BE49-F238E27FC236}">
                <a16:creationId xmlns:a16="http://schemas.microsoft.com/office/drawing/2014/main" id="{845A41BF-F793-4AF4-9571-EC5A22031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915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587EB0D-2D2D-4D3E-9470-39FCA4213E9A}"/>
              </a:ext>
            </a:extLst>
          </p:cNvPr>
          <p:cNvSpPr txBox="1"/>
          <p:nvPr/>
        </p:nvSpPr>
        <p:spPr>
          <a:xfrm>
            <a:off x="869721" y="1297772"/>
            <a:ext cx="3941499" cy="4154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Tegels worden steeds groter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Mensen vinden het mooier (minder voegen)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Tegels kunnen niet meer horizontaal getransporteerd worden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A-frames worden gebruikt voor verticale transport zodat de tegels niet breken</a:t>
            </a:r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864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B33BBE-2356-48C5-946B-1C06F4B8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nl-NL" sz="5400">
                <a:cs typeface="Calibri Light"/>
              </a:rPr>
              <a:t>Aanleiding</a:t>
            </a:r>
            <a:endParaRPr lang="nl-NL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441493-DB99-4766-A1E9-24F58697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101" y="1304798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200">
                <a:ea typeface="+mn-lt"/>
                <a:cs typeface="+mn-lt"/>
              </a:rPr>
              <a:t>A-frames gaan verloren (hoge kosten)</a:t>
            </a:r>
            <a:endParaRPr lang="nl-NL" sz="2200" dirty="0">
              <a:cs typeface="Calibri"/>
            </a:endParaRPr>
          </a:p>
          <a:p>
            <a:r>
              <a:rPr lang="nl-NL" sz="2200">
                <a:cs typeface="Calibri"/>
              </a:rPr>
              <a:t>Gebrek aan opvolging van de A-frames</a:t>
            </a:r>
            <a:endParaRPr lang="nl-NL"/>
          </a:p>
          <a:p>
            <a:r>
              <a:rPr lang="nl-NL" sz="2200" dirty="0">
                <a:cs typeface="Calibri"/>
              </a:rPr>
              <a:t>Moeilijk om de A-frames terug te vinden</a:t>
            </a:r>
          </a:p>
          <a:p>
            <a:endParaRPr lang="nl-NL" sz="2200">
              <a:cs typeface="Calibri"/>
            </a:endParaRPr>
          </a:p>
          <a:p>
            <a:endParaRPr lang="nl-NL" sz="2200">
              <a:cs typeface="Calibri"/>
            </a:endParaRPr>
          </a:p>
          <a:p>
            <a:endParaRPr lang="nl-NL" sz="2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89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487CC1-6EDB-4B2F-806B-C506988A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nl-NL" sz="5400">
                <a:cs typeface="Calibri Light"/>
              </a:rPr>
              <a:t>Verwacht resultaat</a:t>
            </a:r>
            <a:endParaRPr lang="nl-NL" sz="5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BC922C-1655-4470-9FE0-8A6E72A0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04" y="2199924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400">
                <a:cs typeface="Calibri"/>
              </a:rPr>
              <a:t>A-frames gaan niet meer verloren</a:t>
            </a:r>
          </a:p>
          <a:p>
            <a:r>
              <a:rPr lang="nl-NL" sz="2400" dirty="0">
                <a:cs typeface="Calibri"/>
              </a:rPr>
              <a:t>Beter overzicht van waar de A-frames zich bevinden</a:t>
            </a:r>
          </a:p>
          <a:p>
            <a:r>
              <a:rPr lang="nl-NL" sz="2400" dirty="0">
                <a:cs typeface="Calibri"/>
              </a:rPr>
              <a:t>Beter overzicht welke klanten hun A-frames hebben afgegeven</a:t>
            </a:r>
          </a:p>
          <a:p>
            <a:r>
              <a:rPr lang="nl-NL" sz="2400" dirty="0">
                <a:cs typeface="Calibri"/>
              </a:rPr>
              <a:t>Verbetering van de productiviteit</a:t>
            </a:r>
          </a:p>
          <a:p>
            <a:r>
              <a:rPr lang="nl-NL" sz="2400" dirty="0">
                <a:cs typeface="Calibri"/>
              </a:rPr>
              <a:t>Verloren A-frames is niet meer op kosten van het bedrijf maar van de klant</a:t>
            </a:r>
          </a:p>
        </p:txBody>
      </p:sp>
    </p:spTree>
    <p:extLst>
      <p:ext uri="{BB962C8B-B14F-4D97-AF65-F5344CB8AC3E}">
        <p14:creationId xmlns:p14="http://schemas.microsoft.com/office/powerpoint/2010/main" val="252892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20075-BFFD-4798-AD8B-29957A81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468" y="-201729"/>
            <a:ext cx="10515600" cy="1325563"/>
          </a:xfrm>
        </p:spPr>
        <p:txBody>
          <a:bodyPr/>
          <a:lstStyle/>
          <a:p>
            <a:r>
              <a:rPr lang="nl-NL">
                <a:cs typeface="Calibri Light"/>
              </a:rPr>
              <a:t>Bestaande oplossingen</a:t>
            </a:r>
            <a:endParaRPr lang="nl-NL" dirty="0">
              <a:cs typeface="Calibri Light"/>
            </a:endParaRPr>
          </a:p>
        </p:txBody>
      </p:sp>
      <p:pic>
        <p:nvPicPr>
          <p:cNvPr id="4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5B4E2682-B24A-43A9-BA55-908867109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3319" y="802239"/>
            <a:ext cx="1697774" cy="1437346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DF5A923D-46B7-4E97-A9DA-98BD22156069}"/>
              </a:ext>
            </a:extLst>
          </p:cNvPr>
          <p:cNvSpPr txBox="1"/>
          <p:nvPr/>
        </p:nvSpPr>
        <p:spPr>
          <a:xfrm>
            <a:off x="394009" y="2280424"/>
            <a:ext cx="3626002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>
                <a:ea typeface="+mn-lt"/>
                <a:cs typeface="+mn-lt"/>
              </a:rPr>
              <a:t>Copenhagen trackers</a:t>
            </a:r>
            <a:endParaRPr lang="nl-NL">
              <a:cs typeface="Calibri"/>
            </a:endParaRPr>
          </a:p>
          <a:p>
            <a:r>
              <a:rPr lang="nl-NL">
                <a:cs typeface="Calibri"/>
              </a:rPr>
              <a:t>Voordelen:</a:t>
            </a:r>
            <a:endParaRPr lang="nl-NL"/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Geen abonnement</a:t>
            </a: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Levensduur batterij 4-10 jaar</a:t>
            </a: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Makkelijke activering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Verschillende modes</a:t>
            </a: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Waterdicht, stofdicht en slagvast</a:t>
            </a:r>
          </a:p>
          <a:p>
            <a:pPr marL="285750" indent="-285750">
              <a:buFont typeface="Arial"/>
              <a:buChar char="•"/>
            </a:pP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Nadelen: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Niet uitbreidbaar</a:t>
            </a: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Niet Heroplaadbaar</a:t>
            </a: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Hoge kosten</a:t>
            </a:r>
            <a:endParaRPr lang="nl-NL" dirty="0">
              <a:cs typeface="Calibri"/>
            </a:endParaRPr>
          </a:p>
          <a:p>
            <a:endParaRPr lang="nl-NL" dirty="0">
              <a:cs typeface="Calibri"/>
            </a:endParaRPr>
          </a:p>
          <a:p>
            <a:pPr algn="ctr"/>
            <a:r>
              <a:rPr lang="nl-NL">
                <a:cs typeface="Calibri"/>
              </a:rPr>
              <a:t>135,00€</a:t>
            </a:r>
            <a:endParaRPr lang="nl-NL" dirty="0">
              <a:cs typeface="Calibri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C727C7B-1972-4995-8722-23539655391C}"/>
              </a:ext>
            </a:extLst>
          </p:cNvPr>
          <p:cNvSpPr txBox="1"/>
          <p:nvPr/>
        </p:nvSpPr>
        <p:spPr>
          <a:xfrm>
            <a:off x="8571570" y="2280424"/>
            <a:ext cx="331934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>
                <a:cs typeface="Calibri"/>
              </a:rPr>
              <a:t>Apple Airtag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Voordelen:</a:t>
            </a:r>
            <a:endParaRPr lang="nl-NL"/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Klein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Goedkoop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Nauwkeurig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Lange levensduur (1jaar)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Nadelen: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Gebruikt Bluetooth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Andere apple gebruikers nodig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Niet uitbreidbaar</a:t>
            </a:r>
            <a:endParaRPr lang="nl-NL"/>
          </a:p>
          <a:p>
            <a:pPr marL="285750" indent="-285750">
              <a:buFont typeface="Arial"/>
              <a:buChar char="•"/>
            </a:pPr>
            <a:endParaRPr lang="nl-NL" dirty="0">
              <a:cs typeface="Calibri"/>
            </a:endParaRPr>
          </a:p>
          <a:p>
            <a:pPr algn="ctr"/>
            <a:endParaRPr lang="nl-NL" dirty="0">
              <a:cs typeface="Calibri"/>
            </a:endParaRPr>
          </a:p>
          <a:p>
            <a:pPr algn="ctr"/>
            <a:r>
              <a:rPr lang="nl-NL">
                <a:cs typeface="Calibri"/>
              </a:rPr>
              <a:t>35,00€</a:t>
            </a:r>
            <a:endParaRPr lang="nl-NL" dirty="0">
              <a:cs typeface="Calibri"/>
            </a:endParaRPr>
          </a:p>
        </p:txBody>
      </p:sp>
      <p:pic>
        <p:nvPicPr>
          <p:cNvPr id="11" name="Afbeelding 11" descr="Afbeelding met persoon, hand&#10;&#10;Automatisch gegenereerde beschrijving">
            <a:extLst>
              <a:ext uri="{FF2B5EF4-FFF2-40B4-BE49-F238E27FC236}">
                <a16:creationId xmlns:a16="http://schemas.microsoft.com/office/drawing/2014/main" id="{7AB6C837-A070-4317-A0C2-2B56449B4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717" y="982148"/>
            <a:ext cx="1563031" cy="1213801"/>
          </a:xfrm>
          <a:prstGeom prst="rect">
            <a:avLst/>
          </a:prstGeom>
        </p:spPr>
      </p:pic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5CE70392-5919-492E-B001-9B76484BCA45}"/>
              </a:ext>
            </a:extLst>
          </p:cNvPr>
          <p:cNvCxnSpPr/>
          <p:nvPr/>
        </p:nvCxnSpPr>
        <p:spPr>
          <a:xfrm flipH="1">
            <a:off x="4099699" y="1618553"/>
            <a:ext cx="9293" cy="41909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CFB63C3-4E88-4E43-8E93-FB3DCDD5933E}"/>
              </a:ext>
            </a:extLst>
          </p:cNvPr>
          <p:cNvCxnSpPr>
            <a:cxnSpLocks/>
          </p:cNvCxnSpPr>
          <p:nvPr/>
        </p:nvCxnSpPr>
        <p:spPr>
          <a:xfrm flipH="1">
            <a:off x="8392918" y="1618553"/>
            <a:ext cx="9293" cy="41909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fbeelding 14" descr="Afbeelding met tekst, monitor, elektronica&#10;&#10;Automatisch gegenereerde beschrijving">
            <a:extLst>
              <a:ext uri="{FF2B5EF4-FFF2-40B4-BE49-F238E27FC236}">
                <a16:creationId xmlns:a16="http://schemas.microsoft.com/office/drawing/2014/main" id="{99731C7A-B2CA-4478-826B-8426D8BC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54" y="769548"/>
            <a:ext cx="2120591" cy="1629708"/>
          </a:xfrm>
          <a:prstGeom prst="rect">
            <a:avLst/>
          </a:prstGeom>
        </p:spPr>
      </p:pic>
      <p:sp>
        <p:nvSpPr>
          <p:cNvPr id="15" name="Tekstvak 14">
            <a:extLst>
              <a:ext uri="{FF2B5EF4-FFF2-40B4-BE49-F238E27FC236}">
                <a16:creationId xmlns:a16="http://schemas.microsoft.com/office/drawing/2014/main" id="{A14CE0A9-355C-4B4F-868A-80681D12DB75}"/>
              </a:ext>
            </a:extLst>
          </p:cNvPr>
          <p:cNvSpPr txBox="1"/>
          <p:nvPr/>
        </p:nvSpPr>
        <p:spPr>
          <a:xfrm>
            <a:off x="4575716" y="2280424"/>
            <a:ext cx="367246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>
                <a:cs typeface="Calibri"/>
              </a:rPr>
              <a:t>Nedsoft Loca</a:t>
            </a: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Voordelen:</a:t>
            </a:r>
            <a:endParaRPr lang="nl-NL"/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Geen abbonement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Geen simkaart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waterdicht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Trackt over heel Europa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nl-NL" dirty="0">
              <a:cs typeface="Calibri"/>
            </a:endParaRPr>
          </a:p>
          <a:p>
            <a:r>
              <a:rPr lang="nl-NL">
                <a:cs typeface="Calibri"/>
              </a:rPr>
              <a:t>Nadelen: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Niet heroplaadbaar (max 3jaar)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Weinig data (24 m/dag = 44dagen</a:t>
            </a:r>
            <a:endParaRPr lang="nl-NL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nl-NL">
                <a:cs typeface="Calibri"/>
              </a:rPr>
              <a:t>Niet uitbreidbaar</a:t>
            </a:r>
            <a:endParaRPr lang="nl-NL"/>
          </a:p>
          <a:p>
            <a:pPr marL="285750" indent="-285750">
              <a:buFont typeface="Arial"/>
              <a:buChar char="•"/>
            </a:pPr>
            <a:endParaRPr lang="nl-NL" dirty="0">
              <a:cs typeface="Calibri"/>
            </a:endParaRPr>
          </a:p>
          <a:p>
            <a:pPr algn="ctr"/>
            <a:endParaRPr lang="nl-NL" dirty="0">
              <a:cs typeface="Calibri"/>
            </a:endParaRPr>
          </a:p>
          <a:p>
            <a:pPr algn="ctr"/>
            <a:r>
              <a:rPr lang="nl-NL">
                <a:cs typeface="Calibri"/>
              </a:rPr>
              <a:t>115,00€</a:t>
            </a:r>
            <a:endParaRPr lang="nl-NL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260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4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F4337E-F24C-4CBA-95A3-2B72FBCF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nl-NL" sz="5200">
                <a:cs typeface="Calibri Light"/>
              </a:rPr>
              <a:t>Risicoanalyse</a:t>
            </a:r>
            <a:endParaRPr lang="nl-NL" sz="52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33FD19-0459-4332-95D8-7A2559C4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000" dirty="0">
                <a:cs typeface="Calibri"/>
              </a:rPr>
              <a:t>Schade tijdens het leveren</a:t>
            </a:r>
          </a:p>
          <a:p>
            <a:r>
              <a:rPr lang="nl-NL" sz="2000" dirty="0">
                <a:cs typeface="Calibri"/>
              </a:rPr>
              <a:t>Defecte sensoren</a:t>
            </a:r>
          </a:p>
          <a:p>
            <a:r>
              <a:rPr lang="nl-NL" sz="2000" dirty="0">
                <a:cs typeface="Calibri"/>
              </a:rPr>
              <a:t>Nauwkeurigheid van de gps module</a:t>
            </a:r>
            <a:endParaRPr lang="nl-NL" sz="2000" dirty="0"/>
          </a:p>
          <a:p>
            <a:r>
              <a:rPr lang="nl-NL" sz="2000" dirty="0">
                <a:cs typeface="Calibri"/>
              </a:rPr>
              <a:t>Diefstal</a:t>
            </a:r>
          </a:p>
          <a:p>
            <a:r>
              <a:rPr lang="nl-NL" sz="2000" dirty="0">
                <a:cs typeface="Calibri"/>
              </a:rPr>
              <a:t>Stroomverbruik</a:t>
            </a:r>
          </a:p>
          <a:p>
            <a:r>
              <a:rPr lang="nl-NL" sz="2000" dirty="0">
                <a:cs typeface="Calibri"/>
              </a:rPr>
              <a:t>Weersomstandigheden</a:t>
            </a:r>
          </a:p>
          <a:p>
            <a:r>
              <a:rPr lang="nl-NL" sz="2000" dirty="0">
                <a:cs typeface="Calibri"/>
              </a:rPr>
              <a:t>Verwijderen van de gps module</a:t>
            </a:r>
          </a:p>
          <a:p>
            <a:r>
              <a:rPr lang="nl-NL" sz="2000">
                <a:cs typeface="Calibri"/>
              </a:rPr>
              <a:t>Bereik</a:t>
            </a:r>
          </a:p>
          <a:p>
            <a:endParaRPr lang="nl-NL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60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7B609E-6181-4736-8D67-20374041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nl-NL">
                <a:solidFill>
                  <a:srgbClr val="FFFFFF"/>
                </a:solidFill>
                <a:cs typeface="Calibri Light"/>
              </a:rPr>
              <a:t>Maatregels</a:t>
            </a:r>
            <a:endParaRPr lang="nl-NL">
              <a:solidFill>
                <a:srgbClr val="FFFFFF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C67B088-129B-4AB3-90D2-492CE1E8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>
                <a:ea typeface="+mn-lt"/>
                <a:cs typeface="+mn-lt"/>
              </a:rPr>
              <a:t>Opstellen van wrm’s om de meest geschikte componenten te verkrijgen</a:t>
            </a:r>
            <a:endParaRPr lang="nl-NL">
              <a:cs typeface="Calibri" panose="020F0502020204030204"/>
            </a:endParaRPr>
          </a:p>
          <a:p>
            <a:r>
              <a:rPr lang="nl-NL">
                <a:ea typeface="+mn-lt"/>
                <a:cs typeface="+mn-lt"/>
              </a:rPr>
              <a:t>Een grotere batterij gebruiken</a:t>
            </a:r>
            <a:endParaRPr lang="nl-NL"/>
          </a:p>
          <a:p>
            <a:r>
              <a:rPr lang="nl-NL">
                <a:ea typeface="+mn-lt"/>
                <a:cs typeface="+mn-lt"/>
              </a:rPr>
              <a:t>Zorgen dat het tracking systeem vocht/waterdicht is</a:t>
            </a:r>
            <a:endParaRPr lang="nl-NL"/>
          </a:p>
          <a:p>
            <a:r>
              <a:rPr lang="nl-NL">
                <a:ea typeface="+mn-lt"/>
                <a:cs typeface="+mn-lt"/>
              </a:rPr>
              <a:t>Tracking systeem verwerken in het metalen frame</a:t>
            </a:r>
            <a:endParaRPr lang="nl-NL"/>
          </a:p>
          <a:p>
            <a:r>
              <a:rPr lang="nl-NL">
                <a:ea typeface="+mn-lt"/>
                <a:cs typeface="+mn-lt"/>
              </a:rPr>
              <a:t>Gebruik maken van een goede gecertificeerde LPWAN</a:t>
            </a:r>
            <a:endParaRPr lang="nl-NL"/>
          </a:p>
          <a:p>
            <a:endParaRPr lang="nl-NL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735530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Breedbeeld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Kantoorthema</vt:lpstr>
      <vt:lpstr>Stage vooruitgang</vt:lpstr>
      <vt:lpstr>Stage 3-it</vt:lpstr>
      <vt:lpstr>Achtergrond – Wat doet Coeck nv</vt:lpstr>
      <vt:lpstr>PowerPoint-presentatie</vt:lpstr>
      <vt:lpstr>Aanleiding</vt:lpstr>
      <vt:lpstr>Verwacht resultaat</vt:lpstr>
      <vt:lpstr>Bestaande oplossingen</vt:lpstr>
      <vt:lpstr>Risicoanalyse</vt:lpstr>
      <vt:lpstr>Maatregels</vt:lpstr>
      <vt:lpstr>Projectafbakening</vt:lpstr>
      <vt:lpstr>Product Decompositie Structuur</vt:lpstr>
      <vt:lpstr>WRM LPWAN</vt:lpstr>
      <vt:lpstr>WRM Microcontroller</vt:lpstr>
      <vt:lpstr>WRM GPS-module</vt:lpstr>
      <vt:lpstr>WRM GPS-Batterij</vt:lpstr>
      <vt:lpstr>Fasering</vt:lpstr>
      <vt:lpstr>Proof of concept</vt:lpstr>
      <vt:lpstr>Scherm ontwerpen</vt:lpstr>
      <vt:lpstr>Arduino code</vt:lpstr>
      <vt:lpstr>Sigfox</vt:lpstr>
      <vt:lpstr>Sigfox to azure api</vt:lpstr>
      <vt:lpstr>Opvragen data van Azure API in Azure Functions</vt:lpstr>
      <vt:lpstr>PowerPoint-presentatie</vt:lpstr>
      <vt:lpstr>Applicatie demo</vt:lpstr>
      <vt:lpstr>Prijs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/>
  <cp:revision>1278</cp:revision>
  <dcterms:created xsi:type="dcterms:W3CDTF">2021-03-01T12:34:04Z</dcterms:created>
  <dcterms:modified xsi:type="dcterms:W3CDTF">2021-04-22T14:21:29Z</dcterms:modified>
</cp:coreProperties>
</file>